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5" r:id="rId5"/>
    <p:sldMasterId id="2147483683" r:id="rId6"/>
  </p:sldMasterIdLst>
  <p:notesMasterIdLst>
    <p:notesMasterId r:id="rId24"/>
  </p:notesMasterIdLst>
  <p:sldIdLst>
    <p:sldId id="5590" r:id="rId7"/>
    <p:sldId id="5591" r:id="rId8"/>
    <p:sldId id="5561" r:id="rId9"/>
    <p:sldId id="5552" r:id="rId10"/>
    <p:sldId id="5592" r:id="rId11"/>
    <p:sldId id="5593" r:id="rId12"/>
    <p:sldId id="5594" r:id="rId13"/>
    <p:sldId id="5595" r:id="rId14"/>
    <p:sldId id="5584" r:id="rId15"/>
    <p:sldId id="5596" r:id="rId16"/>
    <p:sldId id="5581" r:id="rId17"/>
    <p:sldId id="5559" r:id="rId18"/>
    <p:sldId id="5580" r:id="rId19"/>
    <p:sldId id="5582" r:id="rId20"/>
    <p:sldId id="5553" r:id="rId21"/>
    <p:sldId id="5585" r:id="rId22"/>
    <p:sldId id="5551" r:id="rId23"/>
  </p:sldIdLst>
  <p:sldSz cx="12192000" cy="6858000"/>
  <p:notesSz cx="6797675" cy="9928225"/>
  <p:defaultTextStyle>
    <a:defPPr marL="0" marR="0" indent="0" algn="l" defTabSz="457167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228584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457167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685750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914332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1142914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1371498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1600080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1828664" algn="ctr" defTabSz="121907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C33E"/>
    <a:srgbClr val="1F333D"/>
    <a:srgbClr val="CCCCFF"/>
    <a:srgbClr val="FFEAE9"/>
    <a:srgbClr val="000000"/>
    <a:srgbClr val="CCECFF"/>
    <a:srgbClr val="4545A1"/>
    <a:srgbClr val="EBE358"/>
    <a:srgbClr val="9999FF"/>
    <a:srgbClr val="EF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6" autoAdjust="0"/>
    <p:restoredTop sz="94719" autoAdjust="0"/>
  </p:normalViewPr>
  <p:slideViewPr>
    <p:cSldViewPr snapToGrid="0">
      <p:cViewPr>
        <p:scale>
          <a:sx n="70" d="100"/>
          <a:sy n="70" d="100"/>
        </p:scale>
        <p:origin x="644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23050" cy="3725862"/>
          </a:xfrm>
          <a:prstGeom prst="rect">
            <a:avLst/>
          </a:prstGeom>
        </p:spPr>
        <p:txBody>
          <a:bodyPr lIns="91422" tIns="45711" rIns="91422" bIns="45711"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06358" y="4715907"/>
            <a:ext cx="4984961" cy="4467700"/>
          </a:xfrm>
          <a:prstGeom prst="rect">
            <a:avLst/>
          </a:prstGeom>
        </p:spPr>
        <p:txBody>
          <a:bodyPr lIns="91422" tIns="45711" rIns="91422" bIns="4571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066263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1pPr>
    <a:lvl2pPr indent="114292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2pPr>
    <a:lvl3pPr indent="228584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3pPr>
    <a:lvl4pPr indent="342874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4pPr>
    <a:lvl5pPr indent="457167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5pPr>
    <a:lvl6pPr indent="571458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6pPr>
    <a:lvl7pPr indent="685750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7pPr>
    <a:lvl8pPr indent="800040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8pPr>
    <a:lvl9pPr indent="914332" defTabSz="228584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大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672" y="5034586"/>
            <a:ext cx="10985501" cy="31848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350813">
              <a:lnSpc>
                <a:spcPct val="100000"/>
              </a:lnSpc>
              <a:spcBef>
                <a:spcPts val="0"/>
              </a:spcBef>
              <a:buSzTx/>
              <a:buNone/>
              <a:defRPr sz="1531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2" name="簡報標題"/>
          <p:cNvSpPr txBox="1">
            <a:spLocks noGrp="1"/>
          </p:cNvSpPr>
          <p:nvPr>
            <p:ph type="title" hasCustomPrompt="1"/>
          </p:nvPr>
        </p:nvSpPr>
        <p:spPr>
          <a:xfrm>
            <a:off x="603251" y="3517267"/>
            <a:ext cx="10985503" cy="6975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spc="-116">
                <a:solidFill>
                  <a:srgbClr val="000000"/>
                </a:solidFill>
                <a:latin typeface="+mj-ea"/>
                <a:ea typeface="+mj-ea"/>
              </a:defRPr>
            </a:lvl1pPr>
          </a:lstStyle>
          <a:p>
            <a:r>
              <a:rPr dirty="0" err="1"/>
              <a:t>簡報標題</a:t>
            </a:r>
            <a:endParaRPr dirty="0"/>
          </a:p>
        </p:txBody>
      </p:sp>
      <p:sp>
        <p:nvSpPr>
          <p:cNvPr id="13" name="內文層級一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5" y="4367249"/>
            <a:ext cx="10985500" cy="5032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12720">
              <a:lnSpc>
                <a:spcPct val="100000"/>
              </a:lnSpc>
              <a:spcBef>
                <a:spcPts val="0"/>
              </a:spcBef>
              <a:buSzTx/>
              <a:buNone/>
              <a:defRPr sz="2800" b="1">
                <a:solidFill>
                  <a:srgbClr val="000000"/>
                </a:solidFill>
                <a:latin typeface="+mn-ea"/>
                <a:ea typeface="+mn-ea"/>
              </a:defRPr>
            </a:lvl1pPr>
            <a:lvl2pPr marL="0" indent="228584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>
                <a:solidFill>
                  <a:schemeClr val="bg1"/>
                </a:solidFill>
              </a:defRPr>
            </a:lvl2pPr>
            <a:lvl3pPr marL="0" indent="457167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>
                <a:solidFill>
                  <a:schemeClr val="bg1"/>
                </a:solidFill>
                <a:latin typeface="+mn-ea"/>
                <a:ea typeface="+mn-ea"/>
              </a:defRPr>
            </a:lvl3pPr>
            <a:lvl4pPr marL="0" indent="685750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>
                <a:solidFill>
                  <a:schemeClr val="bg1"/>
                </a:solidFill>
                <a:latin typeface="+mn-ea"/>
                <a:ea typeface="+mn-ea"/>
              </a:defRPr>
            </a:lvl4pPr>
            <a:lvl5pPr marL="0" indent="914332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>
                <a:solidFill>
                  <a:schemeClr val="bg1"/>
                </a:solidFill>
                <a:latin typeface="+mn-ea"/>
                <a:ea typeface="+mn-ea"/>
              </a:defRPr>
            </a:lvl5pPr>
          </a:lstStyle>
          <a:p>
            <a:r>
              <a:rPr dirty="0" err="1"/>
              <a:t>簡報子標題</a:t>
            </a:r>
            <a:endParaRPr dirty="0"/>
          </a:p>
        </p:txBody>
      </p:sp>
      <p:sp>
        <p:nvSpPr>
          <p:cNvPr id="14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文字方塊 1"/>
          <p:cNvSpPr txBox="1"/>
          <p:nvPr userDrawn="1"/>
        </p:nvSpPr>
        <p:spPr>
          <a:xfrm>
            <a:off x="281610" y="258526"/>
            <a:ext cx="973481" cy="3060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marL="0" marR="0" indent="0" algn="dist" defTabSz="325103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TW" altLang="en-US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數位產業署</a:t>
            </a:r>
          </a:p>
        </p:txBody>
      </p:sp>
      <p:sp>
        <p:nvSpPr>
          <p:cNvPr id="15" name="文字方塊 14"/>
          <p:cNvSpPr txBox="1"/>
          <p:nvPr userDrawn="1"/>
        </p:nvSpPr>
        <p:spPr>
          <a:xfrm>
            <a:off x="1424521" y="74537"/>
            <a:ext cx="3162096" cy="3060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l"/>
            <a:r>
              <a:rPr lang="en-US" altLang="zh-TW" sz="1100" dirty="0">
                <a:solidFill>
                  <a:srgbClr val="000000"/>
                </a:solidFill>
                <a:effectLst/>
                <a:latin typeface="微軟正黑體 Light" panose="020B0304030504040204" pitchFamily="34" charset="-120"/>
                <a:ea typeface="微軟正黑體 Light" panose="020B0304030504040204" pitchFamily="34" charset="-120"/>
              </a:rPr>
              <a:t>Administration for</a:t>
            </a:r>
            <a:r>
              <a:rPr lang="zh-TW" altLang="en-US" sz="1100" dirty="0">
                <a:solidFill>
                  <a:srgbClr val="000000"/>
                </a:solidFill>
                <a:effectLst/>
                <a:latin typeface="微軟正黑體 Light" panose="020B0304030504040204" pitchFamily="34" charset="-120"/>
                <a:ea typeface="微軟正黑體 Light" panose="020B0304030504040204" pitchFamily="34" charset="-120"/>
              </a:rPr>
              <a:t> </a:t>
            </a:r>
            <a:r>
              <a:rPr lang="en-US" altLang="zh-TW" sz="1100" dirty="0">
                <a:solidFill>
                  <a:srgbClr val="000000"/>
                </a:solidFill>
                <a:effectLst/>
                <a:latin typeface="微軟正黑體 Light" panose="020B0304030504040204" pitchFamily="34" charset="-120"/>
                <a:ea typeface="微軟正黑體 Light" panose="020B0304030504040204" pitchFamily="34" charset="-120"/>
              </a:rPr>
              <a:t>Digital Industries, moda</a:t>
            </a:r>
            <a:endParaRPr kumimoji="0" lang="zh-TW" alt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軟正黑體 Light" panose="020B0304030504040204" pitchFamily="34" charset="-120"/>
              <a:ea typeface="微軟正黑體 Light" panose="020B0304030504040204" pitchFamily="34" charset="-120"/>
              <a:cs typeface="+mn-cs"/>
              <a:sym typeface="Helvetica Neue"/>
            </a:endParaRPr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108" y="1639048"/>
            <a:ext cx="1853784" cy="1853784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24" y="108661"/>
            <a:ext cx="1016083" cy="101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53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議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程標題"/>
          <p:cNvSpPr txBox="1">
            <a:spLocks noGrp="1"/>
          </p:cNvSpPr>
          <p:nvPr>
            <p:ph type="title" hasCustomPrompt="1"/>
          </p:nvPr>
        </p:nvSpPr>
        <p:spPr>
          <a:xfrm>
            <a:off x="603251" y="539753"/>
            <a:ext cx="10985500" cy="717551"/>
          </a:xfrm>
          <a:prstGeom prst="rect">
            <a:avLst/>
          </a:prstGeom>
        </p:spPr>
        <p:txBody>
          <a:bodyPr/>
          <a:lstStyle/>
          <a:p>
            <a:r>
              <a:t>議程標題</a:t>
            </a:r>
          </a:p>
        </p:txBody>
      </p:sp>
      <p:sp>
        <p:nvSpPr>
          <p:cNvPr id="89" name="議程副標題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1" y="1186485"/>
            <a:ext cx="10985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63194">
              <a:lnSpc>
                <a:spcPct val="100000"/>
              </a:lnSpc>
              <a:spcBef>
                <a:spcPts val="0"/>
              </a:spcBef>
              <a:buSzTx/>
              <a:buNone/>
              <a:defRPr sz="2420" b="1"/>
            </a:lvl1pPr>
          </a:lstStyle>
          <a:p>
            <a:r>
              <a:t>議程副標題</a:t>
            </a:r>
          </a:p>
        </p:txBody>
      </p:sp>
      <p:sp>
        <p:nvSpPr>
          <p:cNvPr id="90" name="內文層級一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412720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1pPr>
            <a:lvl2pPr marL="0" indent="228584" defTabSz="412720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2pPr>
            <a:lvl3pPr marL="0" indent="457167" defTabSz="412720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3pPr>
            <a:lvl4pPr marL="0" indent="685750" defTabSz="412720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4pPr>
            <a:lvl5pPr marL="0" indent="914332" defTabSz="412720">
              <a:lnSpc>
                <a:spcPct val="100000"/>
              </a:lnSpc>
              <a:spcBef>
                <a:spcPts val="900"/>
              </a:spcBef>
              <a:buSzTx/>
              <a:buNone/>
              <a:defRPr sz="2751" spc="-28"/>
            </a:lvl5pPr>
          </a:lstStyle>
          <a:p>
            <a:r>
              <a:t>議程主題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聲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內文層級一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1" y="2460424"/>
            <a:ext cx="10985500" cy="19371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思源黑体 CN Medium" panose="020B0600000000000000" pitchFamily="34" charset="-128"/>
                <a:ea typeface="思源黑体 CN Medium" panose="020B0600000000000000" pitchFamily="34" charset="-128"/>
                <a:cs typeface="思源黑体 CN Medium" panose="020B0600000000000000" pitchFamily="34" charset="-128"/>
                <a:sym typeface="Helvetica Neue Medium"/>
              </a:defRPr>
            </a:lvl1pPr>
            <a:lvl2pPr marL="0" indent="228584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457167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68575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914332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rPr dirty="0" err="1"/>
              <a:t>聲明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9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重要事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內文層級一…"/>
          <p:cNvSpPr txBox="1">
            <a:spLocks noGrp="1"/>
          </p:cNvSpPr>
          <p:nvPr>
            <p:ph type="body" idx="1" hasCustomPrompt="1"/>
          </p:nvPr>
        </p:nvSpPr>
        <p:spPr>
          <a:xfrm>
            <a:off x="603251" y="537964"/>
            <a:ext cx="10985500" cy="362079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1pPr>
            <a:lvl2pPr marL="0" indent="228584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2pPr>
            <a:lvl3pPr marL="0" indent="457167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3pPr>
            <a:lvl4pPr marL="0" indent="68575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4pPr>
            <a:lvl5pPr marL="0" indent="914332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詳細資訊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1" y="4131093"/>
            <a:ext cx="10985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363194">
              <a:lnSpc>
                <a:spcPct val="100000"/>
              </a:lnSpc>
              <a:spcBef>
                <a:spcPts val="0"/>
              </a:spcBef>
              <a:buSzTx/>
              <a:buNone/>
              <a:defRPr sz="2420" b="1"/>
            </a:lvl1pPr>
          </a:lstStyle>
          <a:p>
            <a:r>
              <a:t>詳細資訊</a:t>
            </a:r>
          </a:p>
        </p:txBody>
      </p:sp>
      <p:sp>
        <p:nvSpPr>
          <p:cNvPr id="10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出處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5013" y="5337730"/>
            <a:ext cx="10100027" cy="31848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50813">
              <a:lnSpc>
                <a:spcPct val="100000"/>
              </a:lnSpc>
              <a:spcBef>
                <a:spcPts val="0"/>
              </a:spcBef>
              <a:buSzTx/>
              <a:buNone/>
              <a:defRPr sz="1531" b="1"/>
            </a:lvl1pPr>
          </a:lstStyle>
          <a:p>
            <a:r>
              <a:t>出處</a:t>
            </a:r>
          </a:p>
        </p:txBody>
      </p:sp>
      <p:sp>
        <p:nvSpPr>
          <p:cNvPr id="116" name="內文層級一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76964" y="2469931"/>
            <a:ext cx="10438077" cy="1918140"/>
          </a:xfrm>
          <a:prstGeom prst="rect">
            <a:avLst/>
          </a:prstGeom>
        </p:spPr>
        <p:txBody>
          <a:bodyPr/>
          <a:lstStyle>
            <a:lvl1pPr marL="319437" indent="-234933">
              <a:spcBef>
                <a:spcPts val="0"/>
              </a:spcBef>
              <a:buSzTx/>
              <a:buNone/>
              <a:defRPr sz="4251" spc="-85">
                <a:latin typeface="+mj-ea"/>
                <a:ea typeface="+mj-ea"/>
                <a:cs typeface="Helvetica Neue Medium"/>
                <a:sym typeface="Helvetica Neue Medium"/>
              </a:defRPr>
            </a:lvl1pPr>
            <a:lvl2pPr marL="319437" indent="-6351">
              <a:spcBef>
                <a:spcPts val="0"/>
              </a:spcBef>
              <a:buSzTx/>
              <a:buNone/>
              <a:defRPr sz="4251" spc="-85">
                <a:latin typeface="+mj-ea"/>
                <a:ea typeface="+mj-ea"/>
                <a:cs typeface="Helvetica Neue Medium"/>
                <a:sym typeface="Helvetica Neue Medium"/>
              </a:defRPr>
            </a:lvl2pPr>
            <a:lvl3pPr marL="319437" indent="222234">
              <a:spcBef>
                <a:spcPts val="0"/>
              </a:spcBef>
              <a:buSzTx/>
              <a:buNone/>
              <a:defRPr sz="4251" spc="-85">
                <a:latin typeface="+mj-ea"/>
                <a:ea typeface="+mj-ea"/>
                <a:cs typeface="Helvetica Neue Medium"/>
                <a:sym typeface="Helvetica Neue Medium"/>
              </a:defRPr>
            </a:lvl3pPr>
            <a:lvl4pPr marL="319437" indent="450815">
              <a:spcBef>
                <a:spcPts val="0"/>
              </a:spcBef>
              <a:buSzTx/>
              <a:buNone/>
              <a:defRPr sz="4251" spc="-85">
                <a:latin typeface="+mj-ea"/>
                <a:ea typeface="+mj-ea"/>
                <a:cs typeface="Helvetica Neue Medium"/>
                <a:sym typeface="Helvetica Neue Medium"/>
              </a:defRPr>
            </a:lvl4pPr>
            <a:lvl5pPr marL="319437" indent="679402">
              <a:spcBef>
                <a:spcPts val="0"/>
              </a:spcBef>
              <a:buSzTx/>
              <a:buNone/>
              <a:defRPr sz="4251" spc="-85">
                <a:latin typeface="+mj-ea"/>
                <a:ea typeface="+mj-ea"/>
                <a:cs typeface="Helvetica Neue Medium"/>
                <a:sym typeface="Helvetica Neue Medium"/>
              </a:defRPr>
            </a:lvl5pPr>
          </a:lstStyle>
          <a:p>
            <a:r>
              <a:t>「著名的引言」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一碗沙拉搭配炒飯、水煮蛋和筷子"/>
          <p:cNvSpPr>
            <a:spLocks noGrp="1"/>
          </p:cNvSpPr>
          <p:nvPr>
            <p:ph type="pic" idx="21"/>
          </p:nvPr>
        </p:nvSpPr>
        <p:spPr>
          <a:xfrm>
            <a:off x="-666750" y="-2762251"/>
            <a:ext cx="13525500" cy="108204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大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簡報標題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簡報標題</a:t>
            </a:r>
          </a:p>
        </p:txBody>
      </p:sp>
      <p:sp>
        <p:nvSpPr>
          <p:cNvPr id="13" name="內文層級一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簡報子標題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</p:spTree>
    <p:extLst>
      <p:ext uri="{BB962C8B-B14F-4D97-AF65-F5344CB8AC3E}">
        <p14:creationId xmlns:p14="http://schemas.microsoft.com/office/powerpoint/2010/main" val="301195533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5231" y="2708920"/>
            <a:ext cx="10972800" cy="1081334"/>
          </a:xfrm>
          <a:prstGeom prst="rect">
            <a:avLst/>
          </a:prstGeom>
        </p:spPr>
        <p:txBody>
          <a:bodyPr anchor="ctr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lang="zh-TW" altLang="en-US" sz="4000" b="1" kern="1200" spc="300" dirty="0">
                <a:solidFill>
                  <a:schemeClr val="tx1"/>
                </a:solidFill>
                <a:latin typeface="Microsoft YaHei UI" pitchFamily="34" charset="-122"/>
                <a:ea typeface="Microsoft YaHei UI" pitchFamily="34" charset="-122"/>
                <a:cs typeface="+mj-cs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1243246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版面配置區 1"/>
          <p:cNvSpPr>
            <a:spLocks noGrp="1"/>
          </p:cNvSpPr>
          <p:nvPr>
            <p:ph type="title"/>
          </p:nvPr>
        </p:nvSpPr>
        <p:spPr bwMode="ltGray">
          <a:xfrm>
            <a:off x="778487" y="223171"/>
            <a:ext cx="1063502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zh-TW" altLang="en-US" sz="4000" b="1" kern="1200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zh-TW" altLang="en-US" dirty="0"/>
              <a:t>按一下以編輯母片標題樣式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A65038-A574-4952-B3AC-2BFA9D7AED2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34888" y="6499411"/>
            <a:ext cx="750037" cy="25148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9pPr>
          </a:lstStyle>
          <a:p>
            <a:pPr algn="ctr"/>
            <a:fld id="{5999A659-7ED4-4A47-8C03-BC5B33D2156F}" type="slidenum">
              <a:rPr lang="en-US" altLang="zh-TW"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pPr algn="ctr"/>
              <a:t>‹#›</a:t>
            </a:fld>
            <a:endParaRPr lang="en-US" altLang="zh-TW" sz="1400" b="0" dirty="0">
              <a:solidFill>
                <a:schemeClr val="tx1">
                  <a:lumMod val="50000"/>
                  <a:lumOff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>
          <a:xfrm>
            <a:off x="777631" y="1323975"/>
            <a:ext cx="10757877" cy="5175250"/>
          </a:xfrm>
          <a:prstGeom prst="rect">
            <a:avLst/>
          </a:prstGeom>
        </p:spPr>
        <p:txBody>
          <a:bodyPr/>
          <a:lstStyle>
            <a:lvl1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1516954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422B076-B8AC-4121-99F4-A9084688F24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34888" y="6499411"/>
            <a:ext cx="750037" cy="25148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9pPr>
          </a:lstStyle>
          <a:p>
            <a:pPr algn="ctr"/>
            <a:fld id="{5999A659-7ED4-4A47-8C03-BC5B33D2156F}" type="slidenum">
              <a:rPr lang="en-US" altLang="zh-TW"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pPr algn="ctr"/>
              <a:t>‹#›</a:t>
            </a:fld>
            <a:endParaRPr lang="en-US" altLang="zh-TW" sz="1400" b="0" dirty="0">
              <a:solidFill>
                <a:schemeClr val="tx1">
                  <a:lumMod val="50000"/>
                  <a:lumOff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989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61105" y="225116"/>
            <a:ext cx="10485883" cy="720000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4267" spc="0" baseline="0">
                <a:solidFill>
                  <a:srgbClr val="1F333D"/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45024" y="1124744"/>
            <a:ext cx="11501965" cy="5040560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defRPr baseline="0">
                <a:latin typeface="微軟正黑體 Light" panose="020B0304030504040204" pitchFamily="34" charset="-120"/>
                <a:ea typeface="微軟正黑體 Light" panose="020B0304030504040204" pitchFamily="34" charset="-120"/>
              </a:defRPr>
            </a:lvl1pPr>
            <a:lvl2pPr>
              <a:lnSpc>
                <a:spcPct val="100000"/>
              </a:lnSpc>
              <a:spcBef>
                <a:spcPts val="800"/>
              </a:spcBef>
              <a:defRPr baseline="0">
                <a:latin typeface="微軟正黑體 Light" panose="020B0304030504040204" pitchFamily="34" charset="-120"/>
                <a:ea typeface="微軟正黑體 Light" panose="020B0304030504040204" pitchFamily="34" charset="-12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baseline="0">
                <a:latin typeface="微軟正黑體 Light" panose="020B0304030504040204" pitchFamily="34" charset="-120"/>
                <a:ea typeface="微軟正黑體 Light" panose="020B0304030504040204" pitchFamily="34" charset="-120"/>
              </a:defRPr>
            </a:lvl3pPr>
            <a:lvl4pPr>
              <a:lnSpc>
                <a:spcPct val="100000"/>
              </a:lnSpc>
              <a:spcBef>
                <a:spcPts val="800"/>
              </a:spcBef>
              <a:defRPr baseline="0">
                <a:latin typeface="微軟正黑體 Light" panose="020B0304030504040204" pitchFamily="34" charset="-120"/>
                <a:ea typeface="微軟正黑體 Light" panose="020B0304030504040204" pitchFamily="34" charset="-120"/>
              </a:defRPr>
            </a:lvl4pPr>
            <a:lvl5pPr>
              <a:lnSpc>
                <a:spcPct val="100000"/>
              </a:lnSpc>
              <a:spcBef>
                <a:spcPts val="800"/>
              </a:spcBef>
              <a:defRPr baseline="0">
                <a:latin typeface="微軟正黑體 Light" panose="020B0304030504040204" pitchFamily="34" charset="-120"/>
                <a:ea typeface="微軟正黑體 Light" panose="020B0304030504040204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24" y="108661"/>
            <a:ext cx="1016083" cy="1016083"/>
          </a:xfrm>
          <a:prstGeom prst="rect">
            <a:avLst/>
          </a:prstGeom>
        </p:spPr>
      </p:pic>
      <p:sp>
        <p:nvSpPr>
          <p:cNvPr id="15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11730041" y="6442658"/>
            <a:ext cx="290143" cy="287258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29361603"/>
      </p:ext>
    </p:extLst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sz="1200" dirty="0">
              <a:solidFill>
                <a:prstClr val="black">
                  <a:tint val="75000"/>
                </a:prstClr>
              </a:solidFill>
              <a:latin typeface="Calibri"/>
              <a:ea typeface="標楷體"/>
            </a:endParaRPr>
          </a:p>
        </p:txBody>
      </p:sp>
      <p:sp>
        <p:nvSpPr>
          <p:cNvPr id="5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fld id="{41891D65-17B4-4C4B-865B-282D95EFB1B0}" type="slidenum">
              <a:rPr lang="zh-TW" altLang="en-US" sz="1200" smtClean="0">
                <a:solidFill>
                  <a:prstClr val="black">
                    <a:tint val="75000"/>
                  </a:prstClr>
                </a:solidFill>
                <a:latin typeface="Calibri"/>
                <a:ea typeface="標楷體"/>
              </a:rPr>
              <a:pPr algn="r">
                <a:defRPr/>
              </a:pPr>
              <a:t>‹#›</a:t>
            </a:fld>
            <a:endParaRPr lang="zh-TW" altLang="en-US" sz="1200" dirty="0">
              <a:solidFill>
                <a:prstClr val="black">
                  <a:tint val="75000"/>
                </a:prstClr>
              </a:solidFill>
              <a:latin typeface="Calibri"/>
              <a:ea typeface="標楷體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337E507-C9DB-4B80-A97B-A053ACD5A1B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34888" y="6499411"/>
            <a:ext cx="750037" cy="25148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9pPr>
          </a:lstStyle>
          <a:p>
            <a:pPr algn="ctr"/>
            <a:fld id="{5999A659-7ED4-4A47-8C03-BC5B33D2156F}" type="slidenum">
              <a:rPr lang="en-US" altLang="zh-TW"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pPr algn="ctr"/>
              <a:t>‹#›</a:t>
            </a:fld>
            <a:endParaRPr lang="en-US" altLang="zh-TW" sz="1400" b="0" dirty="0">
              <a:solidFill>
                <a:schemeClr val="tx1">
                  <a:lumMod val="50000"/>
                  <a:lumOff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7762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標題及橫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排文字版面配置區 2"/>
          <p:cNvSpPr>
            <a:spLocks noGrp="1"/>
          </p:cNvSpPr>
          <p:nvPr>
            <p:ph type="body" orient="vert" idx="1"/>
          </p:nvPr>
        </p:nvSpPr>
        <p:spPr bwMode="black">
          <a:xfrm>
            <a:off x="1132988" y="1268760"/>
            <a:ext cx="9926026" cy="4896544"/>
          </a:xfrm>
        </p:spPr>
        <p:txBody>
          <a:bodyPr vert="horz"/>
          <a:lstStyle>
            <a:lvl1pPr>
              <a:defRPr>
                <a:solidFill>
                  <a:srgbClr val="F1AA3F"/>
                </a:solidFill>
              </a:defRPr>
            </a:lvl1pPr>
            <a:lvl2pPr>
              <a:defRPr>
                <a:solidFill>
                  <a:srgbClr val="414B9B"/>
                </a:solidFill>
              </a:defRPr>
            </a:lvl2pPr>
            <a:lvl3pPr>
              <a:defRPr>
                <a:solidFill>
                  <a:srgbClr val="BF458E"/>
                </a:solidFill>
              </a:defRPr>
            </a:lvl3pPr>
            <a:lvl4pPr>
              <a:defRPr>
                <a:solidFill>
                  <a:srgbClr val="F1515A"/>
                </a:solidFill>
              </a:defRPr>
            </a:lvl4pPr>
            <a:lvl5pPr>
              <a:defRPr>
                <a:solidFill>
                  <a:srgbClr val="888888"/>
                </a:solidFill>
              </a:defRPr>
            </a:lvl5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標題版面配置區 1"/>
          <p:cNvSpPr>
            <a:spLocks noGrp="1"/>
          </p:cNvSpPr>
          <p:nvPr>
            <p:ph type="title"/>
          </p:nvPr>
        </p:nvSpPr>
        <p:spPr bwMode="ltGray">
          <a:xfrm>
            <a:off x="1132987" y="242208"/>
            <a:ext cx="10014651" cy="5474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39393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lv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59FAFF3-587A-4194-96BD-A8CBD2C62E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34888" y="6499411"/>
            <a:ext cx="750037" cy="25148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9pPr>
          </a:lstStyle>
          <a:p>
            <a:pPr algn="ctr"/>
            <a:fld id="{5999A659-7ED4-4A47-8C03-BC5B33D2156F}" type="slidenum">
              <a:rPr lang="en-US" altLang="zh-TW"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pPr algn="ctr"/>
              <a:t>‹#›</a:t>
            </a:fld>
            <a:endParaRPr lang="en-US" altLang="zh-TW" sz="1400" b="0" dirty="0">
              <a:solidFill>
                <a:schemeClr val="tx1">
                  <a:lumMod val="50000"/>
                  <a:lumOff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512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 </a:t>
            </a:r>
            <a:fld id="{B022D372-BC8D-446B-8761-3AA52DA9C0EE}" type="slidenum">
              <a:rPr lang="en-US" altLang="zh-TW" b="1"/>
              <a:pPr>
                <a:defRPr/>
              </a:pPr>
              <a:t>‹#›</a:t>
            </a:fld>
            <a:endParaRPr lang="en-US" altLang="zh-TW" b="1"/>
          </a:p>
        </p:txBody>
      </p:sp>
      <p:pic>
        <p:nvPicPr>
          <p:cNvPr id="8" name="bg object 16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10238" y="1628800"/>
            <a:ext cx="10234064" cy="4619600"/>
          </a:xfrm>
          <a:prstGeom prst="rect">
            <a:avLst/>
          </a:prstGeom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6ACCA640-30B6-4B61-82EF-4FA680204F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34888" y="6499411"/>
            <a:ext cx="750037" cy="25148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9pPr>
          </a:lstStyle>
          <a:p>
            <a:pPr algn="ctr"/>
            <a:fld id="{5999A659-7ED4-4A47-8C03-BC5B33D2156F}" type="slidenum">
              <a:rPr lang="en-US" altLang="zh-TW"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pPr algn="ctr"/>
              <a:t>‹#›</a:t>
            </a:fld>
            <a:endParaRPr lang="en-US" altLang="zh-TW" sz="1400" b="0" dirty="0">
              <a:solidFill>
                <a:schemeClr val="tx1">
                  <a:lumMod val="50000"/>
                  <a:lumOff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3920973"/>
      </p:ext>
    </p:extLst>
  </p:cSld>
  <p:clrMapOvr>
    <a:masterClrMapping/>
  </p:clrMapOvr>
  <p:transition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3422B076-B8AC-4121-99F4-A9084688F24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34888" y="6499411"/>
            <a:ext cx="750037" cy="25148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標楷體" pitchFamily="65" charset="-120"/>
                <a:cs typeface="+mn-cs"/>
              </a:defRPr>
            </a:lvl9pPr>
          </a:lstStyle>
          <a:p>
            <a:pPr algn="ctr"/>
            <a:fld id="{5999A659-7ED4-4A47-8C03-BC5B33D2156F}" type="slidenum">
              <a:rPr lang="en-US" altLang="zh-TW"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pPr algn="ctr"/>
              <a:t>‹#›</a:t>
            </a:fld>
            <a:endParaRPr lang="en-US" altLang="zh-TW" sz="1400" b="0" dirty="0">
              <a:solidFill>
                <a:schemeClr val="tx1">
                  <a:lumMod val="50000"/>
                  <a:lumOff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87670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91D4B9-DBB2-820C-2603-CDC772FED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2A45EAE-D6A3-AFBC-9C77-8B52A3BBFE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2B7E983-E77C-4ECB-5287-5A1474B6A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DEA-4F73-45B4-B7A5-6E98302DC5F7}" type="datetimeFigureOut">
              <a:rPr lang="zh-TW" altLang="en-US" smtClean="0"/>
              <a:t>2025/6/9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B74BE47-7A60-259C-AA70-2FD469E2E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5B3BD25-93A0-5AC1-8504-9E1107AF3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ECDB-4738-45AF-9BC7-125ECE50A7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1921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B5157F08-46B1-85F1-5C4E-0747540BE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DEA-4F73-45B4-B7A5-6E98302DC5F7}" type="datetimeFigureOut">
              <a:rPr lang="zh-TW" altLang="en-US" smtClean="0"/>
              <a:t>2025/6/9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C128EED-9B66-E74F-232A-1DA66990E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059757A-1720-2F3D-88B7-A89A8DBF1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ECDB-4738-45AF-9BC7-125ECE50A7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6171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D5B247-846C-2097-1DA7-E92B3158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79063"/>
            <a:ext cx="11520000" cy="684000"/>
          </a:xfr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zh-TW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EEB3903-7DC2-D454-A952-EE75D157B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DEA-4F73-45B4-B7A5-6E98302DC5F7}" type="datetimeFigureOut">
              <a:rPr lang="zh-TW" altLang="en-US" smtClean="0"/>
              <a:t>2025/6/9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6FB9D14-77B2-1620-D86C-8768872F6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E08E5A6-C916-4E61-6F94-0ACEE4EBC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45400" cy="365125"/>
          </a:xfrm>
        </p:spPr>
        <p:txBody>
          <a:bodyPr/>
          <a:lstStyle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C5ECDB-4738-45AF-9BC7-125ECE50A7D5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E36C6957-864B-A7D8-A23D-19FC2B55BC0B}"/>
              </a:ext>
            </a:extLst>
          </p:cNvPr>
          <p:cNvCxnSpPr>
            <a:cxnSpLocks/>
          </p:cNvCxnSpPr>
          <p:nvPr userDrawn="1"/>
        </p:nvCxnSpPr>
        <p:spPr>
          <a:xfrm>
            <a:off x="341080" y="934183"/>
            <a:ext cx="11514920" cy="0"/>
          </a:xfrm>
          <a:prstGeom prst="line">
            <a:avLst/>
          </a:prstGeom>
          <a:ln>
            <a:solidFill>
              <a:srgbClr val="1F32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版面配置區 7">
            <a:extLst>
              <a:ext uri="{FF2B5EF4-FFF2-40B4-BE49-F238E27FC236}">
                <a16:creationId xmlns:a16="http://schemas.microsoft.com/office/drawing/2014/main" id="{2F2C1C75-F93F-249D-2ACD-228482EDB2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550" y="1219201"/>
            <a:ext cx="11514920" cy="506602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88808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D5B247-846C-2097-1DA7-E92B3158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79063"/>
            <a:ext cx="11520000" cy="86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EEB3903-7DC2-D454-A952-EE75D157B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DEA-4F73-45B4-B7A5-6E98302DC5F7}" type="datetimeFigureOut">
              <a:rPr lang="zh-TW" altLang="en-US" smtClean="0"/>
              <a:t>2025/6/9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6FB9D14-77B2-1620-D86C-8768872F6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E08E5A6-C916-4E61-6F94-0ACEE4EBC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45400" cy="365125"/>
          </a:xfrm>
        </p:spPr>
        <p:txBody>
          <a:bodyPr/>
          <a:lstStyle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C5ECDB-4738-45AF-9BC7-125ECE50A7D5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142747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D5B247-846C-2097-1DA7-E92B3158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79063"/>
            <a:ext cx="11520000" cy="684000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zh-TW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EEB3903-7DC2-D454-A952-EE75D157B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DEA-4F73-45B4-B7A5-6E98302DC5F7}" type="datetimeFigureOut">
              <a:rPr lang="zh-TW" altLang="en-US" smtClean="0"/>
              <a:t>2025/6/9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6FB9D14-77B2-1620-D86C-8768872F6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E08E5A6-C916-4E61-6F94-0ACEE4EBC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45400" cy="365125"/>
          </a:xfrm>
        </p:spPr>
        <p:txBody>
          <a:bodyPr/>
          <a:lstStyle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C5ECDB-4738-45AF-9BC7-125ECE50A7D5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E36C6957-864B-A7D8-A23D-19FC2B55BC0B}"/>
              </a:ext>
            </a:extLst>
          </p:cNvPr>
          <p:cNvCxnSpPr>
            <a:cxnSpLocks/>
          </p:cNvCxnSpPr>
          <p:nvPr userDrawn="1"/>
        </p:nvCxnSpPr>
        <p:spPr>
          <a:xfrm>
            <a:off x="341080" y="863063"/>
            <a:ext cx="11514920" cy="0"/>
          </a:xfrm>
          <a:prstGeom prst="line">
            <a:avLst/>
          </a:prstGeom>
          <a:ln>
            <a:solidFill>
              <a:srgbClr val="1F32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0571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3D4F-90E4-49C4-963A-02D117D3075B}" type="datetime1">
              <a:rPr lang="zh-TW" altLang="en-US" smtClean="0"/>
              <a:pPr/>
              <a:t>2025/6/9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3408-B5FC-4643-8740-4B3D1EA5A6C0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標題版面配置區 1">
            <a:extLst>
              <a:ext uri="{FF2B5EF4-FFF2-40B4-BE49-F238E27FC236}">
                <a16:creationId xmlns:a16="http://schemas.microsoft.com/office/drawing/2014/main" id="{958DF291-260D-8BCD-6063-CE517E80A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58986"/>
            <a:ext cx="11160000" cy="80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9" name="文字版面配置區 2">
            <a:extLst>
              <a:ext uri="{FF2B5EF4-FFF2-40B4-BE49-F238E27FC236}">
                <a16:creationId xmlns:a16="http://schemas.microsoft.com/office/drawing/2014/main" id="{A0BE4DDB-881E-5F0E-5C75-324AA79F0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1268760"/>
            <a:ext cx="11160000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4795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4" name="感謝您的聆聽"/>
          <p:cNvSpPr txBox="1"/>
          <p:nvPr userDrawn="1"/>
        </p:nvSpPr>
        <p:spPr>
          <a:xfrm>
            <a:off x="4454778" y="2073667"/>
            <a:ext cx="3282447" cy="472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821531">
              <a:defRPr sz="5200" spc="883">
                <a:solidFill>
                  <a:srgbClr val="FFFFFF"/>
                </a:solidFill>
                <a:latin typeface="PingFang TC Regular"/>
                <a:ea typeface="PingFang TC Regular"/>
                <a:cs typeface="PingFang TC Regular"/>
                <a:sym typeface="PingFang TC Regular"/>
              </a:defRPr>
            </a:lvl1pPr>
          </a:lstStyle>
          <a:p>
            <a:r>
              <a:rPr sz="2600" dirty="0" err="1">
                <a:latin typeface="+mn-ea"/>
                <a:ea typeface="+mn-ea"/>
              </a:rPr>
              <a:t>感謝您的聆聽</a:t>
            </a:r>
            <a:endParaRPr sz="2600" dirty="0">
              <a:latin typeface="+mn-ea"/>
              <a:ea typeface="+mn-ea"/>
            </a:endParaRPr>
          </a:p>
        </p:txBody>
      </p:sp>
      <p:sp>
        <p:nvSpPr>
          <p:cNvPr id="5" name="Thank You"/>
          <p:cNvSpPr txBox="1"/>
          <p:nvPr userDrawn="1"/>
        </p:nvSpPr>
        <p:spPr>
          <a:xfrm>
            <a:off x="4626170" y="2594439"/>
            <a:ext cx="2939661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defTabSz="821531">
              <a:defRPr sz="3600" spc="323">
                <a:solidFill>
                  <a:srgbClr val="FFFFFF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r>
              <a:rPr sz="1800" dirty="0">
                <a:latin typeface="+mj-ea"/>
                <a:ea typeface="+mj-ea"/>
              </a:rPr>
              <a:t>Thank You</a:t>
            </a: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447" y="3328071"/>
            <a:ext cx="1945107" cy="194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2147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酪梨與萊姆"/>
          <p:cNvSpPr>
            <a:spLocks noGrp="1"/>
          </p:cNvSpPr>
          <p:nvPr>
            <p:ph type="pic" idx="21"/>
          </p:nvPr>
        </p:nvSpPr>
        <p:spPr>
          <a:xfrm>
            <a:off x="-577849" y="-647700"/>
            <a:ext cx="13373100" cy="80094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簡報標題"/>
          <p:cNvSpPr txBox="1">
            <a:spLocks noGrp="1"/>
          </p:cNvSpPr>
          <p:nvPr>
            <p:ph type="title" hasCustomPrompt="1"/>
          </p:nvPr>
        </p:nvSpPr>
        <p:spPr>
          <a:xfrm>
            <a:off x="603251" y="3562351"/>
            <a:ext cx="10985500" cy="2324100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簡報標題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03849" y="553073"/>
            <a:ext cx="10984311" cy="31848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50813">
              <a:lnSpc>
                <a:spcPct val="100000"/>
              </a:lnSpc>
              <a:spcBef>
                <a:spcPts val="0"/>
              </a:spcBef>
              <a:buSzTx/>
              <a:buNone/>
              <a:defRPr sz="1531" b="1"/>
            </a:lvl1pPr>
          </a:lstStyle>
          <a:p>
            <a:r>
              <a:t>作者和日期</a:t>
            </a:r>
          </a:p>
        </p:txBody>
      </p:sp>
      <p:sp>
        <p:nvSpPr>
          <p:cNvPr id="24" name="內文層級一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1" y="5804955"/>
            <a:ext cx="10985500" cy="558476"/>
          </a:xfrm>
          <a:prstGeom prst="rect">
            <a:avLst/>
          </a:prstGeom>
        </p:spPr>
        <p:txBody>
          <a:bodyPr/>
          <a:lstStyle>
            <a:lvl1pPr marL="0" indent="0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  <a:lvl2pPr marL="0" indent="228584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2pPr>
            <a:lvl3pPr marL="0" indent="457167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3pPr>
            <a:lvl4pPr marL="0" indent="685750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4pPr>
            <a:lvl5pPr marL="0" indent="914332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5pPr>
          </a:lstStyle>
          <a:p>
            <a:r>
              <a:t>簡報子標題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替用照片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一碗鮭魚餅、沙拉和鷹嘴豆泥"/>
          <p:cNvSpPr>
            <a:spLocks noGrp="1"/>
          </p:cNvSpPr>
          <p:nvPr>
            <p:ph type="pic" idx="21"/>
          </p:nvPr>
        </p:nvSpPr>
        <p:spPr>
          <a:xfrm>
            <a:off x="5486401" y="-101600"/>
            <a:ext cx="6072419" cy="70675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幻燈片標題"/>
          <p:cNvSpPr txBox="1">
            <a:spLocks noGrp="1"/>
          </p:cNvSpPr>
          <p:nvPr>
            <p:ph type="title" hasCustomPrompt="1"/>
          </p:nvPr>
        </p:nvSpPr>
        <p:spPr>
          <a:xfrm>
            <a:off x="603251" y="635000"/>
            <a:ext cx="4889500" cy="2941136"/>
          </a:xfrm>
          <a:prstGeom prst="rect">
            <a:avLst/>
          </a:prstGeom>
        </p:spPr>
        <p:txBody>
          <a:bodyPr anchor="b"/>
          <a:lstStyle/>
          <a:p>
            <a:r>
              <a:rPr dirty="0" err="1"/>
              <a:t>幻燈片標題</a:t>
            </a:r>
            <a:endParaRPr dirty="0"/>
          </a:p>
        </p:txBody>
      </p:sp>
      <p:sp>
        <p:nvSpPr>
          <p:cNvPr id="34" name="內文層級一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1" y="3530288"/>
            <a:ext cx="4889500" cy="2692712"/>
          </a:xfrm>
          <a:prstGeom prst="rect">
            <a:avLst/>
          </a:prstGeom>
        </p:spPr>
        <p:txBody>
          <a:bodyPr/>
          <a:lstStyle>
            <a:lvl1pPr marL="0" indent="0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1pPr>
            <a:lvl2pPr marL="0" indent="228584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2pPr>
            <a:lvl3pPr marL="0" indent="457167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3pPr>
            <a:lvl4pPr marL="0" indent="685750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4pPr>
            <a:lvl5pPr marL="0" indent="914332" defTabSz="412720">
              <a:lnSpc>
                <a:spcPct val="100000"/>
              </a:lnSpc>
              <a:spcBef>
                <a:spcPts val="0"/>
              </a:spcBef>
              <a:buSzTx/>
              <a:buNone/>
              <a:defRPr sz="2751" b="1"/>
            </a:lvl5pPr>
          </a:lstStyle>
          <a:p>
            <a:r>
              <a:rPr dirty="0" err="1"/>
              <a:t>幻燈片子標題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35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5969446" y="6488827"/>
            <a:ext cx="246862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燈片標題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幻燈片標題</a:t>
            </a:r>
          </a:p>
        </p:txBody>
      </p:sp>
      <p:sp>
        <p:nvSpPr>
          <p:cNvPr id="43" name="幻燈片子標題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1" y="1186485"/>
            <a:ext cx="10985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63194">
              <a:lnSpc>
                <a:spcPct val="100000"/>
              </a:lnSpc>
              <a:spcBef>
                <a:spcPts val="0"/>
              </a:spcBef>
              <a:buSzTx/>
              <a:buNone/>
              <a:defRPr sz="2420" b="1"/>
            </a:lvl1pPr>
          </a:lstStyle>
          <a:p>
            <a:r>
              <a:t>幻燈片子標題</a:t>
            </a:r>
          </a:p>
        </p:txBody>
      </p:sp>
      <p:sp>
        <p:nvSpPr>
          <p:cNvPr id="44" name="內文層級一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幻燈片項目符號文字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內文層級一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幻燈片項目符號文字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幻燈片子標題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1" y="1186485"/>
            <a:ext cx="4889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63194">
              <a:lnSpc>
                <a:spcPct val="100000"/>
              </a:lnSpc>
              <a:spcBef>
                <a:spcPts val="0"/>
              </a:spcBef>
              <a:buSzTx/>
              <a:buNone/>
              <a:defRPr sz="2420" b="1"/>
            </a:lvl1pPr>
          </a:lstStyle>
          <a:p>
            <a:r>
              <a:t>幻燈片子標題</a:t>
            </a:r>
          </a:p>
        </p:txBody>
      </p:sp>
      <p:sp>
        <p:nvSpPr>
          <p:cNvPr id="61" name="內文層級一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1" y="2124253"/>
            <a:ext cx="4889500" cy="4128315"/>
          </a:xfrm>
          <a:prstGeom prst="rect">
            <a:avLst/>
          </a:prstGeom>
        </p:spPr>
        <p:txBody>
          <a:bodyPr/>
          <a:lstStyle/>
          <a:p>
            <a:r>
              <a:t>幻燈片項目符號文字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一碗搭配洋香菜奶油、烤榛子和刨絲帕瑪森起司的特寬麵"/>
          <p:cNvSpPr>
            <a:spLocks noGrp="1"/>
          </p:cNvSpPr>
          <p:nvPr>
            <p:ph type="pic" idx="22"/>
          </p:nvPr>
        </p:nvSpPr>
        <p:spPr>
          <a:xfrm>
            <a:off x="6096000" y="-203633"/>
            <a:ext cx="5458437" cy="72779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幻燈片標題"/>
          <p:cNvSpPr txBox="1">
            <a:spLocks noGrp="1"/>
          </p:cNvSpPr>
          <p:nvPr>
            <p:ph type="title" hasCustomPrompt="1"/>
          </p:nvPr>
        </p:nvSpPr>
        <p:spPr>
          <a:xfrm>
            <a:off x="603251" y="539753"/>
            <a:ext cx="4889500" cy="717551"/>
          </a:xfrm>
          <a:prstGeom prst="rect">
            <a:avLst/>
          </a:prstGeom>
        </p:spPr>
        <p:txBody>
          <a:bodyPr/>
          <a:lstStyle/>
          <a:p>
            <a:r>
              <a:t>幻燈片標題</a:t>
            </a:r>
          </a:p>
        </p:txBody>
      </p:sp>
      <p:sp>
        <p:nvSpPr>
          <p:cNvPr id="64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只有大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幻燈片標題"/>
          <p:cNvSpPr txBox="1">
            <a:spLocks noGrp="1"/>
          </p:cNvSpPr>
          <p:nvPr>
            <p:ph type="title" hasCustomPrompt="1"/>
          </p:nvPr>
        </p:nvSpPr>
        <p:spPr>
          <a:xfrm>
            <a:off x="603251" y="539750"/>
            <a:ext cx="10985500" cy="717475"/>
          </a:xfrm>
          <a:prstGeom prst="rect">
            <a:avLst/>
          </a:prstGeom>
        </p:spPr>
        <p:txBody>
          <a:bodyPr/>
          <a:lstStyle/>
          <a:p>
            <a:r>
              <a:t>幻燈片標題</a:t>
            </a:r>
          </a:p>
        </p:txBody>
      </p:sp>
      <p:sp>
        <p:nvSpPr>
          <p:cNvPr id="80" name="幻燈片子標題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1" y="1186485"/>
            <a:ext cx="10985500" cy="46739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63194">
              <a:lnSpc>
                <a:spcPct val="100000"/>
              </a:lnSpc>
              <a:spcBef>
                <a:spcPts val="0"/>
              </a:spcBef>
              <a:buSzTx/>
              <a:buNone/>
              <a:defRPr sz="2420" b="1"/>
            </a:lvl1pPr>
          </a:lstStyle>
          <a:p>
            <a:r>
              <a:t>幻燈片子標題</a:t>
            </a:r>
          </a:p>
        </p:txBody>
      </p:sp>
      <p:sp>
        <p:nvSpPr>
          <p:cNvPr id="8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燈片標題"/>
          <p:cNvSpPr txBox="1">
            <a:spLocks noGrp="1"/>
          </p:cNvSpPr>
          <p:nvPr>
            <p:ph type="title" hasCustomPrompt="1"/>
          </p:nvPr>
        </p:nvSpPr>
        <p:spPr>
          <a:xfrm>
            <a:off x="603251" y="539752"/>
            <a:ext cx="10985500" cy="71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 err="1"/>
              <a:t>幻燈片標題</a:t>
            </a:r>
            <a:endParaRPr dirty="0"/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 hasCustomPrompt="1"/>
          </p:nvPr>
        </p:nvSpPr>
        <p:spPr>
          <a:xfrm>
            <a:off x="603251" y="2124255"/>
            <a:ext cx="10985500" cy="4128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 err="1"/>
              <a:t>幻燈片項目符號文字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5969446" y="6486711"/>
            <a:ext cx="246862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079">
              <a:defRPr sz="9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5" r:id="rId2"/>
    <p:sldLayoutId id="214748366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  <p:sldLayoutId id="2147483674" r:id="rId16"/>
  </p:sldLayoutIdLst>
  <p:transition spd="med"/>
  <p:hf hdr="0" ftr="0" dt="0"/>
  <p:txStyles>
    <p:titleStyle>
      <a:lvl1pPr marL="0" marR="0" indent="0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微軟正黑體" panose="020B0604030504040204" pitchFamily="34" charset="-120"/>
          <a:ea typeface="微軟正黑體" panose="020B0604030504040204" pitchFamily="34" charset="-120"/>
          <a:cs typeface="+mn-cs"/>
          <a:sym typeface="Helvetica Neue"/>
        </a:defRPr>
      </a:lvl1pPr>
      <a:lvl2pPr marL="0" marR="0" indent="228584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167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750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332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2914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498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080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664" algn="l" defTabSz="121907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1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04776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微軟正黑體" panose="020B0604030504040204" pitchFamily="34" charset="-120"/>
          <a:ea typeface="微軟正黑體" panose="020B0604030504040204" pitchFamily="34" charset="-120"/>
          <a:cs typeface="+mn-cs"/>
          <a:sym typeface="Helvetica Neue"/>
        </a:defRPr>
      </a:lvl1pPr>
      <a:lvl2pPr marL="609555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思源黑体 CN Medium" panose="020B0600000000000000" pitchFamily="34" charset="-128"/>
          <a:ea typeface="思源黑体 CN Medium" panose="020B0600000000000000" pitchFamily="34" charset="-128"/>
          <a:cs typeface="+mn-cs"/>
          <a:sym typeface="Helvetica Neue"/>
        </a:defRPr>
      </a:lvl2pPr>
      <a:lvl3pPr marL="914332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思源黑体 CN Medium" panose="020B0600000000000000" pitchFamily="34" charset="-128"/>
          <a:ea typeface="思源黑体 CN Medium" panose="020B0600000000000000" pitchFamily="34" charset="-128"/>
          <a:cs typeface="+mn-cs"/>
          <a:sym typeface="Helvetica Neue"/>
        </a:defRPr>
      </a:lvl3pPr>
      <a:lvl4pPr marL="1219110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思源黑体 CN Medium" panose="020B0600000000000000" pitchFamily="34" charset="-128"/>
          <a:ea typeface="思源黑体 CN Medium" panose="020B0600000000000000" pitchFamily="34" charset="-128"/>
          <a:cs typeface="+mn-cs"/>
          <a:sym typeface="Helvetica Neue"/>
        </a:defRPr>
      </a:lvl4pPr>
      <a:lvl5pPr marL="1523887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思源黑体 CN Medium" panose="020B0600000000000000" pitchFamily="34" charset="-128"/>
          <a:ea typeface="思源黑体 CN Medium" panose="020B0600000000000000" pitchFamily="34" charset="-128"/>
          <a:cs typeface="+mn-cs"/>
          <a:sym typeface="Helvetica Neue"/>
        </a:defRPr>
      </a:lvl5pPr>
      <a:lvl6pPr marL="1828664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133440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2438218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742994" marR="0" indent="-304776" algn="l" defTabSz="1219078" rtl="0" latinLnBrk="0">
        <a:lnSpc>
          <a:spcPct val="90000"/>
        </a:lnSpc>
        <a:spcBef>
          <a:spcPts val="2251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584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167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750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332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2914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498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080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664" algn="ctr" defTabSz="29207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3" descr="未命名-1">
            <a:extLst>
              <a:ext uri="{FF2B5EF4-FFF2-40B4-BE49-F238E27FC236}">
                <a16:creationId xmlns:a16="http://schemas.microsoft.com/office/drawing/2014/main" id="{26BE2EAB-4FD0-4FF3-AC86-C8E2FDE481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679" y="-101600"/>
            <a:ext cx="2207684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3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5">
            <a:extLst>
              <a:ext uri="{FF2B5EF4-FFF2-40B4-BE49-F238E27FC236}">
                <a16:creationId xmlns:a16="http://schemas.microsoft.com/office/drawing/2014/main" id="{CEEE4E67-4E44-1105-B6D8-60ADA9065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 b="541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3DCFAAF4-6706-CC56-E79F-C79B5E5CC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FA48A2C-9C2A-2D13-6FAB-B139C0DCE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8FBE928-7EE9-CA3F-6740-3425825631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0CDEA-4F73-45B4-B7A5-6E98302DC5F7}" type="datetimeFigureOut">
              <a:rPr lang="zh-TW" altLang="en-US" smtClean="0"/>
              <a:t>2025/6/9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4757338-508F-9E38-4FAA-61F0BF087A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E48DFAA-7BD7-8006-9DA1-7EED14137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5ECDB-4738-45AF-9BC7-125ECE50A7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167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795867" y="1395413"/>
            <a:ext cx="10922000" cy="4292600"/>
          </a:xfrm>
        </p:spPr>
        <p:txBody>
          <a:bodyPr/>
          <a:lstStyle/>
          <a:p>
            <a:pPr eaLnBrk="1" hangingPunct="1"/>
            <a:r>
              <a:rPr lang="zh-TW" altLang="en-US" sz="2200" b="1" dirty="0" smtClean="0">
                <a:latin typeface="+mn-ea"/>
              </a:rPr>
              <a:t>每場次</a:t>
            </a:r>
            <a:r>
              <a:rPr lang="en-US" altLang="zh-TW" sz="2200" b="1" u="sng" dirty="0" smtClean="0">
                <a:solidFill>
                  <a:srgbClr val="FF0000"/>
                </a:solidFill>
                <a:latin typeface="+mn-ea"/>
              </a:rPr>
              <a:t>30</a:t>
            </a:r>
            <a:r>
              <a:rPr lang="zh-TW" altLang="en-US" sz="2200" b="1" dirty="0">
                <a:latin typeface="+mn-ea"/>
              </a:rPr>
              <a:t>分鐘</a:t>
            </a:r>
          </a:p>
          <a:p>
            <a:pPr lvl="1" eaLnBrk="1" hangingPunct="1">
              <a:lnSpc>
                <a:spcPct val="110000"/>
              </a:lnSpc>
            </a:pPr>
            <a:r>
              <a:rPr lang="zh-TW" altLang="en-US" sz="2200" b="1" dirty="0" smtClean="0">
                <a:latin typeface="+mn-ea"/>
              </a:rPr>
              <a:t>申請企業簡報</a:t>
            </a:r>
            <a:r>
              <a:rPr lang="zh-TW" altLang="en-US" sz="2200" b="1" dirty="0">
                <a:latin typeface="+mn-ea"/>
              </a:rPr>
              <a:t>時間</a:t>
            </a:r>
            <a:r>
              <a:rPr lang="en-US" altLang="zh-TW" sz="2200" b="1" u="sng" dirty="0">
                <a:solidFill>
                  <a:srgbClr val="FF0000"/>
                </a:solidFill>
                <a:latin typeface="+mn-ea"/>
              </a:rPr>
              <a:t>15</a:t>
            </a:r>
            <a:r>
              <a:rPr lang="zh-TW" altLang="en-US" sz="2200" b="1" dirty="0">
                <a:latin typeface="+mn-ea"/>
              </a:rPr>
              <a:t>分鐘</a:t>
            </a:r>
          </a:p>
          <a:p>
            <a:pPr lvl="2" eaLnBrk="1" hangingPunct="1">
              <a:lnSpc>
                <a:spcPct val="110000"/>
              </a:lnSpc>
            </a:pPr>
            <a:r>
              <a:rPr lang="zh-TW" altLang="en-US" sz="2200" b="1" dirty="0">
                <a:latin typeface="+mn-ea"/>
              </a:rPr>
              <a:t>簡報時間剩餘</a:t>
            </a:r>
            <a:r>
              <a:rPr lang="en-US" altLang="zh-TW" sz="2200" b="1" dirty="0">
                <a:solidFill>
                  <a:srgbClr val="FF0000"/>
                </a:solidFill>
                <a:latin typeface="+mn-ea"/>
              </a:rPr>
              <a:t>3</a:t>
            </a:r>
            <a:r>
              <a:rPr lang="zh-TW" altLang="en-US" sz="2200" b="1" dirty="0">
                <a:latin typeface="+mn-ea"/>
              </a:rPr>
              <a:t>分鐘時響鈴一次</a:t>
            </a:r>
          </a:p>
          <a:p>
            <a:pPr lvl="2" eaLnBrk="1" hangingPunct="1">
              <a:lnSpc>
                <a:spcPct val="110000"/>
              </a:lnSpc>
            </a:pPr>
            <a:r>
              <a:rPr lang="zh-TW" altLang="en-US" sz="2200" b="1" dirty="0">
                <a:latin typeface="+mn-ea"/>
              </a:rPr>
              <a:t>簡報時間截止時響鈴二次，簡報人應停止簡報</a:t>
            </a:r>
          </a:p>
          <a:p>
            <a:pPr lvl="1" eaLnBrk="1" hangingPunct="1">
              <a:lnSpc>
                <a:spcPct val="110000"/>
              </a:lnSpc>
            </a:pPr>
            <a:r>
              <a:rPr lang="zh-TW" altLang="en-US" sz="2200" b="1" dirty="0" smtClean="0">
                <a:latin typeface="+mn-ea"/>
              </a:rPr>
              <a:t>評選委員</a:t>
            </a:r>
            <a:r>
              <a:rPr lang="zh-TW" altLang="en-US" sz="2200" b="1" dirty="0">
                <a:latin typeface="+mn-ea"/>
              </a:rPr>
              <a:t>詢答時間 </a:t>
            </a:r>
            <a:r>
              <a:rPr lang="en-US" altLang="zh-TW" sz="2200" b="1" u="sng" dirty="0">
                <a:solidFill>
                  <a:srgbClr val="FF0000"/>
                </a:solidFill>
                <a:latin typeface="+mn-ea"/>
              </a:rPr>
              <a:t>15</a:t>
            </a:r>
            <a:r>
              <a:rPr lang="en-US" altLang="zh-TW" sz="22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zh-TW" altLang="en-US" sz="2200" b="1" dirty="0">
                <a:latin typeface="+mn-ea"/>
              </a:rPr>
              <a:t>分鐘</a:t>
            </a:r>
          </a:p>
          <a:p>
            <a:pPr lvl="2" eaLnBrk="1" hangingPunct="1">
              <a:lnSpc>
                <a:spcPct val="110000"/>
              </a:lnSpc>
            </a:pPr>
            <a:r>
              <a:rPr lang="zh-TW" altLang="en-US" sz="2200" b="1" dirty="0">
                <a:latin typeface="+mn-ea"/>
              </a:rPr>
              <a:t>委員輪流詢問，申請公司計畫主持人及列席人答覆，詢答時間餘</a:t>
            </a:r>
            <a:r>
              <a:rPr lang="en-US" altLang="zh-TW" sz="2200" b="1" dirty="0">
                <a:solidFill>
                  <a:srgbClr val="FF0000"/>
                </a:solidFill>
                <a:latin typeface="+mn-ea"/>
              </a:rPr>
              <a:t>3</a:t>
            </a:r>
            <a:r>
              <a:rPr lang="zh-TW" altLang="en-US" sz="2200" b="1" dirty="0">
                <a:latin typeface="+mn-ea"/>
              </a:rPr>
              <a:t>分鐘時響鈴一次，詢答時間截止時響鈴二次，申請者應停止回覆</a:t>
            </a:r>
          </a:p>
        </p:txBody>
      </p:sp>
      <p:sp>
        <p:nvSpPr>
          <p:cNvPr id="590850" name="Rectangle 2"/>
          <p:cNvSpPr>
            <a:spLocks noChangeArrowheads="1"/>
          </p:cNvSpPr>
          <p:nvPr/>
        </p:nvSpPr>
        <p:spPr bwMode="auto">
          <a:xfrm>
            <a:off x="2151634" y="135467"/>
            <a:ext cx="83597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 defTabSz="762000" eaLnBrk="0" hangingPunct="0"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1pPr>
            <a:lvl2pPr algn="ctr" defTabSz="762000" eaLnBrk="0" hangingPunct="0"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2pPr>
            <a:lvl3pPr algn="ctr" defTabSz="762000" eaLnBrk="0" hangingPunct="0"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3pPr>
            <a:lvl4pPr algn="ctr" defTabSz="762000" eaLnBrk="0" hangingPunct="0"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4pPr>
            <a:lvl5pPr algn="ctr" defTabSz="762000" eaLnBrk="0" hangingPunct="0"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5pPr>
            <a:lvl6pPr marL="4572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6pPr>
            <a:lvl7pPr marL="9144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7pPr>
            <a:lvl8pPr marL="1371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8pPr>
            <a:lvl9pPr marL="18288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FF3300"/>
                </a:solidFill>
                <a:latin typeface="Times New Roman" charset="0"/>
                <a:ea typeface="標楷體" charset="-120"/>
              </a:defRPr>
            </a:lvl9pPr>
          </a:lstStyle>
          <a:p>
            <a:pPr eaLnBrk="1" hangingPunct="1">
              <a:defRPr/>
            </a:pPr>
            <a:r>
              <a:rPr lang="zh-TW" altLang="en-US" dirty="0" smtClean="0">
                <a:solidFill>
                  <a:srgbClr val="1F333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專家評選委員會議</a:t>
            </a:r>
            <a:r>
              <a:rPr lang="zh-TW" altLang="en-US" dirty="0">
                <a:solidFill>
                  <a:srgbClr val="1F333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流程</a:t>
            </a:r>
          </a:p>
        </p:txBody>
      </p:sp>
    </p:spTree>
    <p:extLst>
      <p:ext uri="{BB962C8B-B14F-4D97-AF65-F5344CB8AC3E}">
        <p14:creationId xmlns:p14="http://schemas.microsoft.com/office/powerpoint/2010/main" val="292017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10</a:t>
            </a:fld>
            <a:endParaRPr lang="en-US" altLang="zh-TW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936226"/>
              </p:ext>
            </p:extLst>
          </p:nvPr>
        </p:nvGraphicFramePr>
        <p:xfrm>
          <a:off x="990599" y="2434770"/>
          <a:ext cx="9787468" cy="301789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25398">
                  <a:extLst>
                    <a:ext uri="{9D8B030D-6E8A-4147-A177-3AD203B41FA5}">
                      <a16:colId xmlns:a16="http://schemas.microsoft.com/office/drawing/2014/main" val="814597794"/>
                    </a:ext>
                  </a:extLst>
                </a:gridCol>
                <a:gridCol w="1420750">
                  <a:extLst>
                    <a:ext uri="{9D8B030D-6E8A-4147-A177-3AD203B41FA5}">
                      <a16:colId xmlns:a16="http://schemas.microsoft.com/office/drawing/2014/main" val="4075509618"/>
                    </a:ext>
                  </a:extLst>
                </a:gridCol>
                <a:gridCol w="2379495">
                  <a:extLst>
                    <a:ext uri="{9D8B030D-6E8A-4147-A177-3AD203B41FA5}">
                      <a16:colId xmlns:a16="http://schemas.microsoft.com/office/drawing/2014/main" val="4030025610"/>
                    </a:ext>
                  </a:extLst>
                </a:gridCol>
                <a:gridCol w="5261825">
                  <a:extLst>
                    <a:ext uri="{9D8B030D-6E8A-4147-A177-3AD203B41FA5}">
                      <a16:colId xmlns:a16="http://schemas.microsoft.com/office/drawing/2014/main" val="2187569279"/>
                    </a:ext>
                  </a:extLst>
                </a:gridCol>
              </a:tblGrid>
              <a:tr h="3806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b="1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編號</a:t>
                      </a:r>
                      <a:endParaRPr lang="zh-TW" sz="2000" b="1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b="1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完成日期</a:t>
                      </a:r>
                      <a:endParaRPr lang="zh-TW" sz="2000" b="1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b="1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工作項目</a:t>
                      </a:r>
                      <a:endParaRPr lang="zh-TW" sz="2000" b="1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b="1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查核點概述</a:t>
                      </a:r>
                      <a:r>
                        <a:rPr lang="en-US" sz="2000" b="1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zh-TW" sz="2000" b="1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請量化查核文件</a:t>
                      </a:r>
                      <a:r>
                        <a:rPr lang="en-US" sz="2000" b="1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)</a:t>
                      </a:r>
                      <a:endParaRPr lang="zh-TW" sz="2000" b="1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>
                    <a:solidFill>
                      <a:srgbClr val="1F3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962670"/>
                  </a:ext>
                </a:extLst>
              </a:tr>
              <a:tr h="5036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endParaRPr lang="zh-TW" sz="20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114/07/15</a:t>
                      </a:r>
                      <a:endParaRPr lang="zh-TW" sz="2000" kern="100" dirty="0">
                        <a:solidFill>
                          <a:schemeClr val="bg2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調研實證</a:t>
                      </a:r>
                      <a:r>
                        <a:rPr 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場域</a:t>
                      </a:r>
                      <a:r>
                        <a:rPr lang="zh-TW" altLang="en-US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使用者</a:t>
                      </a:r>
                      <a:r>
                        <a:rPr 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需求</a:t>
                      </a:r>
                      <a:endParaRPr lang="zh-TW" sz="2000" kern="100" dirty="0">
                        <a:solidFill>
                          <a:schemeClr val="bg2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完成</a:t>
                      </a:r>
                      <a:r>
                        <a:rPr 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使用者需求</a:t>
                      </a:r>
                      <a:r>
                        <a:rPr lang="zh-TW" sz="2000" kern="100" dirty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調</a:t>
                      </a:r>
                      <a:r>
                        <a:rPr 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研報告</a:t>
                      </a:r>
                      <a:r>
                        <a:rPr lang="en-US" alt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份</a:t>
                      </a:r>
                      <a:endParaRPr lang="zh-TW" sz="2000" kern="100" dirty="0">
                        <a:solidFill>
                          <a:schemeClr val="bg2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49921828"/>
                  </a:ext>
                </a:extLst>
              </a:tr>
              <a:tr h="5036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  <a:endParaRPr lang="zh-TW" sz="20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114/08/15</a:t>
                      </a:r>
                      <a:endParaRPr lang="zh-TW" sz="2000" kern="100" dirty="0">
                        <a:solidFill>
                          <a:schemeClr val="bg2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繪製服務藍圖</a:t>
                      </a:r>
                      <a:endParaRPr lang="zh-TW" sz="2000" kern="100" dirty="0">
                        <a:solidFill>
                          <a:schemeClr val="bg2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完成服務藍圖</a:t>
                      </a:r>
                      <a:r>
                        <a:rPr lang="en-US" alt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zh-TW" sz="2000" kern="100" dirty="0" smtClean="0"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份</a:t>
                      </a:r>
                      <a:endParaRPr lang="zh-TW" sz="2000" kern="100" dirty="0">
                        <a:solidFill>
                          <a:schemeClr val="bg2"/>
                        </a:solidFill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0250288"/>
                  </a:ext>
                </a:extLst>
              </a:tr>
              <a:tr h="370206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lang="zh-TW" sz="20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TW" altLang="en-US"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056044"/>
                  </a:ext>
                </a:extLst>
              </a:tr>
              <a:tr h="370206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  <a:endParaRPr lang="zh-TW" sz="20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3404185"/>
                  </a:ext>
                </a:extLst>
              </a:tr>
              <a:tr h="370206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  <a:endParaRPr lang="zh-TW" sz="20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zh-TW" sz="2000" kern="100"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zh-TW" sz="2000" kern="100"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zh-TW" sz="2000" kern="100" dirty="0"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3754249"/>
                  </a:ext>
                </a:extLst>
              </a:tr>
              <a:tr h="370206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  <a:endParaRPr lang="zh-TW" sz="20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zh-TW" sz="2000" kern="100"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zh-TW" sz="2000" kern="100"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zh-TW" sz="2000" kern="100" dirty="0">
                        <a:effectLst/>
                        <a:latin typeface="+mj-ea"/>
                        <a:ea typeface="+mj-ea"/>
                        <a:cs typeface="Latha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4037318"/>
                  </a:ext>
                </a:extLst>
              </a:tr>
            </a:tbl>
          </a:graphicData>
        </a:graphic>
      </p:graphicFrame>
      <p:sp>
        <p:nvSpPr>
          <p:cNvPr id="8" name="矩形 7">
            <a:extLst>
              <a:ext uri="{FF2B5EF4-FFF2-40B4-BE49-F238E27FC236}">
                <a16:creationId xmlns:a16="http://schemas.microsoft.com/office/drawing/2014/main" id="{CC468F8C-49A1-F1DE-38BE-29984BB2068B}"/>
              </a:ext>
            </a:extLst>
          </p:cNvPr>
          <p:cNvSpPr/>
          <p:nvPr/>
        </p:nvSpPr>
        <p:spPr>
          <a:xfrm>
            <a:off x="1174524" y="1189950"/>
            <a:ext cx="23031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200"/>
              </a:spcBef>
            </a:pPr>
            <a:r>
              <a:rPr lang="zh-TW" altLang="en-US" sz="2400" b="1" spc="-4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TW" altLang="en-US" sz="2400" b="1" spc="-4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、查核點規劃</a:t>
            </a:r>
            <a:endParaRPr lang="zh-TW" altLang="en-US" sz="2400" b="1" spc="-4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91732" y="1649939"/>
            <a:ext cx="9271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</a:rPr>
              <a:t>1.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查核點須為具體</a:t>
            </a:r>
            <a:r>
              <a:rPr lang="zh-TW" altLang="en-US" sz="1800" dirty="0">
                <a:solidFill>
                  <a:schemeClr val="bg2">
                    <a:lumMod val="10000"/>
                  </a:schemeClr>
                </a:solidFill>
              </a:rPr>
              <a:t>的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量化指標，</a:t>
            </a:r>
            <a:r>
              <a:rPr lang="zh-TW" altLang="en-US" sz="1800" dirty="0">
                <a:solidFill>
                  <a:schemeClr val="bg2">
                    <a:lumMod val="10000"/>
                  </a:schemeClr>
                </a:solidFill>
              </a:rPr>
              <a:t>以利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結案驗收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舉例如下，提案時請依貴公司規劃填寫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；</a:t>
            </a:r>
            <a:endParaRPr lang="en-US" altLang="zh-TW" sz="18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</a:rPr>
              <a:t>2.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驗收時應</a:t>
            </a:r>
            <a:r>
              <a:rPr lang="zh-TW" altLang="en-US" sz="1800" dirty="0">
                <a:solidFill>
                  <a:schemeClr val="bg2">
                    <a:lumMod val="10000"/>
                  </a:schemeClr>
                </a:solidFill>
              </a:rPr>
              <a:t>提供相關佐證文件作為查核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依據</a:t>
            </a:r>
            <a:endParaRPr lang="zh-TW" alt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標題 1"/>
          <p:cNvSpPr>
            <a:spLocks noGrp="1"/>
          </p:cNvSpPr>
          <p:nvPr>
            <p:ph type="title"/>
          </p:nvPr>
        </p:nvSpPr>
        <p:spPr>
          <a:xfrm>
            <a:off x="1389229" y="148460"/>
            <a:ext cx="10485883" cy="720000"/>
          </a:xfrm>
        </p:spPr>
        <p:txBody>
          <a:bodyPr/>
          <a:lstStyle/>
          <a:p>
            <a:pPr algn="ctr"/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肆、計畫架構</a:t>
            </a:r>
            <a:r>
              <a:rPr kumimoji="1" lang="en-US" altLang="zh-TW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(2/2)</a:t>
            </a:r>
            <a:endParaRPr kumimoji="1" lang="zh-TW" alt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j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2149" y="5452667"/>
            <a:ext cx="2787943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8900" lvl="0" algn="just" defTabSz="292079" hangingPunct="1">
              <a:lnSpc>
                <a:spcPts val="2500"/>
              </a:lnSpc>
              <a:defRPr/>
            </a:pPr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註：資</a:t>
            </a:r>
            <a:r>
              <a:rPr lang="zh-TW" altLang="en-US" sz="1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安相關</a:t>
            </a:r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項目須列入</a:t>
            </a:r>
            <a:r>
              <a:rPr lang="zh-TW" altLang="en-US" sz="1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查核點</a:t>
            </a:r>
            <a:endParaRPr lang="en-US" altLang="zh-TW" sz="1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4124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11</a:t>
            </a:fld>
            <a:endParaRPr lang="en-US" altLang="zh-TW"/>
          </a:p>
        </p:txBody>
      </p:sp>
      <p:graphicFrame>
        <p:nvGraphicFramePr>
          <p:cNvPr id="5" name="Group 25">
            <a:extLst>
              <a:ext uri="{FF2B5EF4-FFF2-40B4-BE49-F238E27FC236}">
                <a16:creationId xmlns:a16="http://schemas.microsoft.com/office/drawing/2014/main" id="{F82BDFFE-BAD4-9F41-6DFA-A8B434B719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733652"/>
              </p:ext>
            </p:extLst>
          </p:nvPr>
        </p:nvGraphicFramePr>
        <p:xfrm>
          <a:off x="812503" y="1475915"/>
          <a:ext cx="10454270" cy="4318030"/>
        </p:xfrm>
        <a:graphic>
          <a:graphicData uri="http://schemas.openxmlformats.org/drawingml/2006/table">
            <a:tbl>
              <a:tblPr/>
              <a:tblGrid>
                <a:gridCol w="821016">
                  <a:extLst>
                    <a:ext uri="{9D8B030D-6E8A-4147-A177-3AD203B41FA5}">
                      <a16:colId xmlns:a16="http://schemas.microsoft.com/office/drawing/2014/main" val="3399014219"/>
                    </a:ext>
                  </a:extLst>
                </a:gridCol>
                <a:gridCol w="378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2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1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22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</a:rPr>
                        <a:t>指標項目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  <a:sym typeface="Helvetica Neue"/>
                        </a:rPr>
                        <a:t>結案預計達成值 	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  <a:sym typeface="Helvetica Neue"/>
                        </a:rPr>
                        <a:t>結案驗收內容 	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C3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018820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帶動投資金額（仟元）</a:t>
                      </a:r>
                      <a:endParaRPr lang="en-US" altLang="zh-TW" sz="1600" b="0" i="0" u="none" strike="noStrike" cap="none" spc="0" baseline="0" dirty="0" smtClean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  <a:p>
                      <a:pPr algn="l"/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（申請企業及實證場域投資）</a:t>
                      </a:r>
                      <a:endParaRPr lang="zh-TW" altLang="en-US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提升申請企業公司營收（仟元） </a:t>
                      </a:r>
                      <a:endParaRPr lang="en-US" altLang="zh-TW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帶動使用客戶家數</a:t>
                      </a:r>
                      <a:r>
                        <a:rPr lang="en-US" altLang="zh-TW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(</a:t>
                      </a:r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家數</a:t>
                      </a:r>
                      <a:r>
                        <a:rPr lang="en-US" altLang="zh-TW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)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	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232203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提升客戶營收（仟元） 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	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降低客戶成本（仟元） 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	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408022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客戶滿意度（</a:t>
                      </a:r>
                      <a:r>
                        <a:rPr lang="en-US" altLang="zh-TW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%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） 	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208749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7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客戶使用頻率或黏著率（</a:t>
                      </a:r>
                      <a:r>
                        <a:rPr lang="en-US" altLang="zh-TW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%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） 	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892158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8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客戶續存率或留存率（</a:t>
                      </a:r>
                      <a:r>
                        <a:rPr lang="en-US" altLang="zh-TW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%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） 	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3780742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9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與海外單位簽訂合作</a:t>
                      </a:r>
                      <a:r>
                        <a:rPr lang="en-US" altLang="zh-TW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MOU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或合約（件） 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6189607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新增海外訂單銷售額</a:t>
                      </a:r>
                      <a:r>
                        <a:rPr lang="zh-TW" altLang="en-US" sz="1600" b="0" i="0" u="none" strike="noStrike" cap="none" spc="0" baseline="0" dirty="0" smtClean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（仟元</a:t>
                      </a:r>
                      <a:r>
                        <a:rPr lang="zh-TW" altLang="en-US" sz="16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  <a:sym typeface="Helvetica Neue"/>
                        </a:rPr>
                        <a:t>） 	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204363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11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655089"/>
                  </a:ext>
                </a:extLst>
              </a:tr>
              <a:tr h="300739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12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3835"/>
                  </a:ext>
                </a:extLst>
              </a:tr>
            </a:tbl>
          </a:graphicData>
        </a:graphic>
      </p:graphicFrame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1389229" y="148460"/>
            <a:ext cx="10485883" cy="720000"/>
          </a:xfrm>
        </p:spPr>
        <p:txBody>
          <a:bodyPr/>
          <a:lstStyle/>
          <a:p>
            <a:pPr algn="ctr"/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伍、績效指標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812503" y="5786068"/>
            <a:ext cx="989753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41338" indent="-541338" algn="l" defTabSz="2438338"/>
            <a:r>
              <a:rPr kumimoji="0" lang="zh-TW" altLang="en-US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sym typeface="Helvetica Neue"/>
              </a:rPr>
              <a:t>註：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1.【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帶動投資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提升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申請企業公司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營收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帶動使用客戶家數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指標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必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填；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提升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客戶營收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降低客戶成本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可依計畫內容至少擇一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填報。</a:t>
            </a:r>
            <a:endParaRPr lang="en-US" altLang="zh-TW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41338" indent="-269875" algn="l" defTabSz="2438338"/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2.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必要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效益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項目（指標項目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1~5)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有合理的計算方式或具體可供結案驗收之內容，並於結案時提供佐證查核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4025" y="1106583"/>
            <a:ext cx="102827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（除指標項目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</a:rPr>
              <a:t>1~5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</a:rPr>
              <a:t>外，其餘項目可自行新增或刪減）</a:t>
            </a:r>
            <a:endParaRPr lang="zh-TW" alt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7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12</a:t>
            </a:fld>
            <a:endParaRPr lang="en-US" altLang="zh-TW"/>
          </a:p>
        </p:txBody>
      </p:sp>
      <p:sp>
        <p:nvSpPr>
          <p:cNvPr id="6" name="文字方塊 5"/>
          <p:cNvSpPr txBox="1"/>
          <p:nvPr/>
        </p:nvSpPr>
        <p:spPr>
          <a:xfrm>
            <a:off x="702436" y="261300"/>
            <a:ext cx="1137949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2438338"/>
            <a:r>
              <a:rPr kumimoji="1" lang="zh-TW" altLang="en-US" sz="4000" b="1" dirty="0">
                <a:solidFill>
                  <a:srgbClr val="1F333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陸、計畫經費需求</a:t>
            </a:r>
          </a:p>
        </p:txBody>
      </p:sp>
      <p:sp>
        <p:nvSpPr>
          <p:cNvPr id="2" name="矩形 1"/>
          <p:cNvSpPr/>
          <p:nvPr/>
        </p:nvSpPr>
        <p:spPr>
          <a:xfrm>
            <a:off x="1286933" y="1045976"/>
            <a:ext cx="9952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762000" eaLnBrk="0">
              <a:defRPr/>
            </a:pPr>
            <a:r>
              <a:rPr lang="zh-TW" altLang="en-US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計畫</a:t>
            </a:r>
            <a:r>
              <a:rPr lang="zh-TW" altLang="en-US" sz="1800" b="1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經費</a:t>
            </a:r>
            <a:r>
              <a:rPr lang="zh-TW" altLang="en-US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TW" altLang="en-US" sz="1800" b="1" u="sng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　     　　</a:t>
            </a:r>
            <a:r>
              <a:rPr lang="zh-TW" altLang="en-US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萬（委辦費）；申請企業承諾自行投入經費</a:t>
            </a:r>
            <a:r>
              <a:rPr lang="zh-TW" altLang="en-US" sz="1800" b="1" u="sng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　     　　</a:t>
            </a:r>
            <a:r>
              <a:rPr lang="zh-TW" altLang="en-US" sz="1800" b="1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萬</a:t>
            </a:r>
            <a:r>
              <a:rPr lang="zh-TW" altLang="en-US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（結案時須可驗證）</a:t>
            </a:r>
            <a:endParaRPr lang="en-US" altLang="zh-TW" sz="1800" b="1" kern="1200" dirty="0">
              <a:solidFill>
                <a:srgbClr val="1F333D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570" y="1481839"/>
            <a:ext cx="10185400" cy="4487161"/>
          </a:xfrm>
          <a:prstGeom prst="rect">
            <a:avLst/>
          </a:prstGeom>
        </p:spPr>
      </p:pic>
      <p:sp>
        <p:nvSpPr>
          <p:cNvPr id="9" name="文字方塊 8"/>
          <p:cNvSpPr txBox="1"/>
          <p:nvPr/>
        </p:nvSpPr>
        <p:spPr>
          <a:xfrm>
            <a:off x="1176570" y="5927810"/>
            <a:ext cx="7103533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defTabSz="2438338"/>
            <a:r>
              <a:rPr lang="zh-TW" altLang="en-US" sz="1400" dirty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註</a:t>
            </a:r>
            <a:r>
              <a:rPr lang="zh-TW" altLang="en-US" sz="1400" dirty="0" smtClean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1400" dirty="0" smtClean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1400" dirty="0" smtClean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請用申請須知附件的預算編列表 </a:t>
            </a:r>
            <a:r>
              <a:rPr lang="en-US" altLang="zh-TW" sz="1400" dirty="0" smtClean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(excel</a:t>
            </a:r>
            <a:r>
              <a:rPr lang="zh-TW" altLang="en-US" sz="1400" dirty="0" smtClean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檔</a:t>
            </a:r>
            <a:r>
              <a:rPr lang="en-US" altLang="zh-TW" sz="1400" dirty="0" smtClean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 </a:t>
            </a:r>
            <a:r>
              <a:rPr lang="zh-TW" altLang="en-US" sz="1400" dirty="0" smtClean="0">
                <a:solidFill>
                  <a:schemeClr val="bg2">
                    <a:lumMod val="1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來編列。</a:t>
            </a:r>
            <a:endParaRPr lang="en-US" altLang="zh-TW" sz="1400" dirty="0" smtClean="0">
              <a:solidFill>
                <a:schemeClr val="bg2">
                  <a:lumMod val="1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indent="355600" algn="l" defTabSz="2438338"/>
            <a:r>
              <a:rPr lang="en-US" altLang="zh-TW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表中預算項目可以刪減或不編列經費，但“不得”增加項目。</a:t>
            </a:r>
            <a:endParaRPr lang="zh-TW" altLang="en-US" sz="1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88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13</a:t>
            </a:fld>
            <a:endParaRPr lang="en-US" altLang="zh-TW"/>
          </a:p>
        </p:txBody>
      </p:sp>
      <p:sp>
        <p:nvSpPr>
          <p:cNvPr id="6" name="文字方塊 5"/>
          <p:cNvSpPr txBox="1"/>
          <p:nvPr/>
        </p:nvSpPr>
        <p:spPr>
          <a:xfrm>
            <a:off x="905637" y="252833"/>
            <a:ext cx="1137949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2438338"/>
            <a:r>
              <a:rPr kumimoji="1" lang="zh-TW" altLang="en-US" sz="4000" b="1" dirty="0">
                <a:solidFill>
                  <a:srgbClr val="1F333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柒、委員書面意見回覆</a:t>
            </a:r>
          </a:p>
        </p:txBody>
      </p:sp>
      <p:graphicFrame>
        <p:nvGraphicFramePr>
          <p:cNvPr id="5" name="Group 25">
            <a:extLst>
              <a:ext uri="{FF2B5EF4-FFF2-40B4-BE49-F238E27FC236}">
                <a16:creationId xmlns:a16="http://schemas.microsoft.com/office/drawing/2014/main" id="{F82BDFFE-BAD4-9F41-6DFA-A8B434B719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767498"/>
              </p:ext>
            </p:extLst>
          </p:nvPr>
        </p:nvGraphicFramePr>
        <p:xfrm>
          <a:off x="918934" y="1740488"/>
          <a:ext cx="10811107" cy="4574865"/>
        </p:xfrm>
        <a:graphic>
          <a:graphicData uri="http://schemas.openxmlformats.org/drawingml/2006/table">
            <a:tbl>
              <a:tblPr/>
              <a:tblGrid>
                <a:gridCol w="1302849">
                  <a:extLst>
                    <a:ext uri="{9D8B030D-6E8A-4147-A177-3AD203B41FA5}">
                      <a16:colId xmlns:a16="http://schemas.microsoft.com/office/drawing/2014/main" val="3399014219"/>
                    </a:ext>
                  </a:extLst>
                </a:gridCol>
                <a:gridCol w="3977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0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09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</a:rPr>
                        <a:t>序號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</a:rPr>
                        <a:t>委員問題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C3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  <a:sym typeface="Helvetica Neue"/>
                        </a:rPr>
                        <a:t>回覆說明</a:t>
                      </a:r>
                      <a:r>
                        <a:rPr kumimoji="1" lang="en-US" altLang="zh-TW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  <a:sym typeface="Helvetica Neue"/>
                        </a:rPr>
                        <a:t>/</a:t>
                      </a:r>
                      <a:r>
                        <a:rPr kumimoji="1" lang="zh-TW" altLang="en-US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itchFamily="18" charset="0"/>
                          <a:sym typeface="Helvetica Neue"/>
                        </a:rPr>
                        <a:t>頁碼	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C3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018820"/>
                  </a:ext>
                </a:extLst>
              </a:tr>
              <a:tr h="665656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656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656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8232203"/>
                  </a:ext>
                </a:extLst>
              </a:tr>
              <a:tr h="665656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656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408022"/>
                  </a:ext>
                </a:extLst>
              </a:tr>
              <a:tr h="665656">
                <a:tc>
                  <a:txBody>
                    <a:bodyPr/>
                    <a:lstStyle/>
                    <a:p>
                      <a:pPr indent="-252095" algn="ctr" fontAlgn="b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zh-TW" sz="16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endParaRPr lang="zh-TW" sz="16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2095" algn="l" defTabSz="292079" rtl="0" eaLnBrk="1" fontAlgn="b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  <a:sym typeface="Helvetica Neue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800"/>
                        </a:lnSpc>
                        <a:spcBef>
                          <a:spcPts val="900"/>
                        </a:spcBef>
                      </a:pPr>
                      <a:endParaRPr lang="zh-TW" sz="16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208749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0FE1108D-A5A8-9971-2B51-79F113639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503" y="1203789"/>
            <a:ext cx="106506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itchFamily="18" charset="0"/>
                <a:sym typeface="Times New Roman" panose="02020603050405020304" pitchFamily="18" charset="0"/>
              </a:rPr>
              <a:t>請逐項回復委員書面意見，若有書面意見內容相近，可合併回應</a:t>
            </a:r>
            <a:endParaRPr kumimoji="1" lang="zh-TW" altLang="en-US" sz="2000" dirty="0">
              <a:solidFill>
                <a:srgbClr val="002060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itchFamily="18" charset="0"/>
              <a:sym typeface="Times New Roman" panose="02020603050405020304" pitchFamily="18" charset="0"/>
            </a:endParaRPr>
          </a:p>
        </p:txBody>
      </p:sp>
      <p:sp>
        <p:nvSpPr>
          <p:cNvPr id="2" name="圓角矩形 1"/>
          <p:cNvSpPr/>
          <p:nvPr/>
        </p:nvSpPr>
        <p:spPr>
          <a:xfrm>
            <a:off x="2838435" y="3426337"/>
            <a:ext cx="6806151" cy="1203166"/>
          </a:xfrm>
          <a:prstGeom prst="roundRect">
            <a:avLst/>
          </a:prstGeom>
          <a:solidFill>
            <a:srgbClr val="FFFF00"/>
          </a:solidFill>
          <a:ln w="12700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TW" altLang="en-US" sz="3200" b="1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ea"/>
                <a:ea typeface="+mj-ea"/>
                <a:cs typeface="Helvetica Neue Medium"/>
                <a:sym typeface="Helvetica Neue Medium"/>
              </a:rPr>
              <a:t>申請時無須填寫，評選會議前，</a:t>
            </a:r>
            <a:endParaRPr kumimoji="0" lang="en-US" altLang="zh-TW" sz="3200" b="1" i="0" u="none" strike="noStrike" cap="none" spc="0" normalizeH="0" baseline="0" dirty="0" smtClean="0">
              <a:ln>
                <a:noFill/>
              </a:ln>
              <a:solidFill>
                <a:srgbClr val="FF0000"/>
              </a:solidFill>
              <a:effectLst/>
              <a:uFillTx/>
              <a:latin typeface="+mj-ea"/>
              <a:ea typeface="+mj-ea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TW" altLang="en-US" sz="3200" b="1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ea"/>
                <a:ea typeface="+mj-ea"/>
                <a:cs typeface="Helvetica Neue Medium"/>
                <a:sym typeface="Helvetica Neue Medium"/>
              </a:rPr>
              <a:t>再依委員書審意見回復此表</a:t>
            </a:r>
            <a:endParaRPr kumimoji="0" lang="zh-TW" altLang="en-US" sz="32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ea"/>
              <a:ea typeface="+mj-ea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6158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14</a:t>
            </a:fld>
            <a:endParaRPr lang="en-US" altLang="zh-TW"/>
          </a:p>
        </p:txBody>
      </p:sp>
      <p:sp>
        <p:nvSpPr>
          <p:cNvPr id="6" name="文字方塊 5"/>
          <p:cNvSpPr txBox="1"/>
          <p:nvPr/>
        </p:nvSpPr>
        <p:spPr>
          <a:xfrm>
            <a:off x="0" y="2477268"/>
            <a:ext cx="1137949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2438338"/>
            <a:r>
              <a:rPr kumimoji="1" lang="zh-TW" altLang="en-US" sz="5400" b="1" dirty="0">
                <a:solidFill>
                  <a:srgbClr val="1F333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附件</a:t>
            </a:r>
          </a:p>
        </p:txBody>
      </p:sp>
    </p:spTree>
    <p:extLst>
      <p:ext uri="{BB962C8B-B14F-4D97-AF65-F5344CB8AC3E}">
        <p14:creationId xmlns:p14="http://schemas.microsoft.com/office/powerpoint/2010/main" val="347286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15</a:t>
            </a:fld>
            <a:endParaRPr lang="en-US" altLang="zh-TW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D005F6E9-E367-D831-DB45-5697E9068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637" y="1116606"/>
            <a:ext cx="10786830" cy="472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rIns="36000"/>
          <a:lstStyle/>
          <a:p>
            <a:pPr marL="271463" indent="-271463"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創立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日期：  年  月  日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marL="271463" indent="-271463"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負責人：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marL="271463" indent="-271463"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資本總額：新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臺幣            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仟元、實收資本額：新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臺幣             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    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仟元 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marL="271463" indent="-271463"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近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3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年營業額：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113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年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          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仟元；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112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年             仟元；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111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年             仟元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marL="271463" indent="-271463"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主要產品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/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服務：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defRPr/>
            </a:pP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6.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代表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客戶：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marL="457200" indent="-457200"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  <a:defRPr/>
            </a:pP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  <a:p>
            <a:pPr algn="l">
              <a:lnSpc>
                <a:spcPct val="1100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7.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公司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實績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(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曾獲殊榮或認證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)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：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44158" y="227218"/>
            <a:ext cx="10485883" cy="720000"/>
          </a:xfrm>
        </p:spPr>
        <p:txBody>
          <a:bodyPr/>
          <a:lstStyle/>
          <a:p>
            <a:pPr algn="ctr"/>
            <a:r>
              <a:rPr kumimoji="1" lang="zh-TW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附件</a:t>
            </a:r>
            <a:r>
              <a:rPr kumimoji="1" lang="en-US" altLang="zh-TW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1</a:t>
            </a:r>
            <a:r>
              <a:rPr kumimoji="1" lang="zh-TW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：公司</a:t>
            </a:r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基本資料</a:t>
            </a:r>
          </a:p>
        </p:txBody>
      </p:sp>
    </p:spTree>
    <p:extLst>
      <p:ext uri="{BB962C8B-B14F-4D97-AF65-F5344CB8AC3E}">
        <p14:creationId xmlns:p14="http://schemas.microsoft.com/office/powerpoint/2010/main" val="239145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zh-TW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附件</a:t>
            </a:r>
            <a:r>
              <a:rPr kumimoji="1" lang="en-US" altLang="zh-TW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2</a:t>
            </a:r>
            <a:r>
              <a:rPr kumimoji="1" lang="zh-TW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、計畫</a:t>
            </a:r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重點摘要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16</a:t>
            </a:fld>
            <a:endParaRPr lang="en-US" altLang="zh-TW"/>
          </a:p>
        </p:txBody>
      </p:sp>
      <p:sp>
        <p:nvSpPr>
          <p:cNvPr id="19" name="圓角矩形 18"/>
          <p:cNvSpPr/>
          <p:nvPr/>
        </p:nvSpPr>
        <p:spPr>
          <a:xfrm>
            <a:off x="801728" y="2747680"/>
            <a:ext cx="10928314" cy="1080000"/>
          </a:xfrm>
          <a:prstGeom prst="roundRect">
            <a:avLst>
              <a:gd name="adj" fmla="val 9956"/>
            </a:avLst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TW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801727" y="4002459"/>
            <a:ext cx="10928314" cy="1080000"/>
          </a:xfrm>
          <a:prstGeom prst="roundRect">
            <a:avLst>
              <a:gd name="adj" fmla="val 8407"/>
            </a:avLst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TW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圓角矩形 20"/>
          <p:cNvSpPr/>
          <p:nvPr/>
        </p:nvSpPr>
        <p:spPr>
          <a:xfrm>
            <a:off x="749209" y="5274062"/>
            <a:ext cx="10971954" cy="1080000"/>
          </a:xfrm>
          <a:prstGeom prst="roundRect">
            <a:avLst>
              <a:gd name="adj" fmla="val 9439"/>
            </a:avLst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TW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2" name="圓角矩形 21"/>
          <p:cNvSpPr/>
          <p:nvPr/>
        </p:nvSpPr>
        <p:spPr>
          <a:xfrm flipH="1">
            <a:off x="417912" y="2760786"/>
            <a:ext cx="418171" cy="110847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zh-TW" sz="1600" b="1" dirty="0">
                <a:solidFill>
                  <a:schemeClr val="bg1"/>
                </a:solidFill>
                <a:latin typeface="+mj-ea"/>
                <a:ea typeface="微軟正黑體" panose="020B0604030504040204" pitchFamily="34" charset="-120"/>
              </a:rPr>
              <a:t>產業問題</a:t>
            </a:r>
            <a:endParaRPr lang="zh-TW" altLang="en-US" sz="1600" b="1" dirty="0">
              <a:solidFill>
                <a:schemeClr val="bg1"/>
              </a:solidFill>
              <a:latin typeface="+mj-ea"/>
              <a:ea typeface="微軟正黑體" panose="020B0604030504040204" pitchFamily="34" charset="-120"/>
            </a:endParaRPr>
          </a:p>
        </p:txBody>
      </p:sp>
      <p:sp>
        <p:nvSpPr>
          <p:cNvPr id="23" name="圓角矩形 22"/>
          <p:cNvSpPr/>
          <p:nvPr/>
        </p:nvSpPr>
        <p:spPr>
          <a:xfrm flipH="1">
            <a:off x="417912" y="3981621"/>
            <a:ext cx="387054" cy="110847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en-US" sz="1600" b="1" dirty="0">
                <a:solidFill>
                  <a:schemeClr val="bg1"/>
                </a:solidFill>
                <a:latin typeface="+mj-ea"/>
                <a:ea typeface="微軟正黑體" panose="020B0604030504040204" pitchFamily="34" charset="-120"/>
              </a:rPr>
              <a:t>計畫</a:t>
            </a:r>
            <a:r>
              <a:rPr lang="zh-TW" altLang="zh-TW" sz="1600" b="1" dirty="0">
                <a:solidFill>
                  <a:schemeClr val="bg1"/>
                </a:solidFill>
                <a:latin typeface="+mj-ea"/>
                <a:ea typeface="微軟正黑體" panose="020B0604030504040204" pitchFamily="34" charset="-120"/>
              </a:rPr>
              <a:t>內容</a:t>
            </a:r>
            <a:endParaRPr lang="zh-TW" altLang="en-US" sz="1600" b="1" dirty="0">
              <a:solidFill>
                <a:schemeClr val="bg1"/>
              </a:solidFill>
              <a:latin typeface="+mj-ea"/>
              <a:ea typeface="微軟正黑體" panose="020B0604030504040204" pitchFamily="34" charset="-120"/>
            </a:endParaRPr>
          </a:p>
        </p:txBody>
      </p:sp>
      <p:sp>
        <p:nvSpPr>
          <p:cNvPr id="24" name="圓角矩形 23"/>
          <p:cNvSpPr/>
          <p:nvPr/>
        </p:nvSpPr>
        <p:spPr>
          <a:xfrm flipH="1">
            <a:off x="417912" y="5258483"/>
            <a:ext cx="383814" cy="110847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en-US" sz="1600" b="1" dirty="0">
                <a:solidFill>
                  <a:schemeClr val="bg1"/>
                </a:solidFill>
                <a:latin typeface="+mj-ea"/>
                <a:ea typeface="微軟正黑體" panose="020B0604030504040204" pitchFamily="34" charset="-120"/>
              </a:rPr>
              <a:t>預期成效</a:t>
            </a:r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id="{F67D2E1D-71A6-E2C6-6917-4E7173985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15" y="1138943"/>
            <a:ext cx="11312129" cy="147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 defTabSz="762000" eaLnBrk="0"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公司名稱</a:t>
            </a:r>
            <a:r>
              <a:rPr lang="zh-TW" altLang="en-US" sz="1800" b="1" kern="1200" noProof="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altLang="zh-TW" sz="1800" b="1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OOOOOO</a:t>
            </a:r>
            <a:endParaRPr kumimoji="0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1F333D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計畫名稱：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OOOOOO</a:t>
            </a:r>
          </a:p>
          <a:p>
            <a:pPr marL="0" marR="0" lvl="0" indent="0" algn="l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zh-TW" altLang="en-US" sz="1800" b="1" kern="1200" noProof="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目標領域</a:t>
            </a:r>
            <a:r>
              <a:rPr lang="zh-TW" altLang="en-US" sz="1800" b="1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：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                                           </a:t>
            </a:r>
          </a:p>
          <a:p>
            <a:pPr marL="0" marR="0" lvl="0" indent="0" algn="l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計畫期間：自</a:t>
            </a:r>
            <a:r>
              <a:rPr kumimoji="0" lang="en-US" altLang="zh-TW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114</a:t>
            </a:r>
            <a:r>
              <a:rPr kumimoji="0" lang="zh-TW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OO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OO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  <a:r>
              <a:rPr kumimoji="0" lang="zh-TW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至</a:t>
            </a:r>
            <a:r>
              <a:rPr lang="en-US" altLang="zh-TW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114</a:t>
            </a:r>
            <a:r>
              <a:rPr kumimoji="0" lang="zh-TW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</a:t>
            </a:r>
            <a:r>
              <a:rPr lang="en-US" altLang="zh-TW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11</a:t>
            </a:r>
            <a:r>
              <a:rPr kumimoji="0" lang="zh-TW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lang="en-US" altLang="zh-TW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30</a:t>
            </a:r>
            <a:r>
              <a:rPr kumimoji="0" lang="zh-TW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333D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  <a:endParaRPr lang="en-US" altLang="zh-TW" sz="1800" b="1" kern="1200" noProof="0" dirty="0">
              <a:solidFill>
                <a:srgbClr val="1F333D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lvl="0" algn="l" defTabSz="762000" eaLnBrk="0">
              <a:defRPr/>
            </a:pPr>
            <a:r>
              <a:rPr lang="zh-TW" altLang="en-US" sz="1800" b="1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計畫經費：總經費</a:t>
            </a:r>
            <a:r>
              <a:rPr lang="zh-TW" altLang="en-US" sz="1800" b="1" u="sng" kern="1200" dirty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　     　　</a:t>
            </a:r>
            <a:r>
              <a:rPr lang="zh-TW" altLang="en-US" sz="1800" b="1" kern="1200" dirty="0" smtClean="0">
                <a:solidFill>
                  <a:srgbClr val="1F333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萬</a:t>
            </a:r>
            <a:endParaRPr lang="en-US" altLang="zh-TW" sz="1800" b="1" kern="1200" dirty="0">
              <a:solidFill>
                <a:srgbClr val="1F333D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84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53059" y="3069000"/>
            <a:ext cx="10485883" cy="720000"/>
          </a:xfrm>
        </p:spPr>
        <p:txBody>
          <a:bodyPr/>
          <a:lstStyle/>
          <a:p>
            <a:pPr algn="ctr"/>
            <a:r>
              <a:rPr lang="zh-TW" altLang="en-US" sz="7200" dirty="0" smtClean="0">
                <a:latin typeface="+mn-ea"/>
                <a:ea typeface="+mn-ea"/>
              </a:rPr>
              <a:t>報告完畢</a:t>
            </a:r>
            <a:r>
              <a:rPr lang="en-US" altLang="zh-TW" sz="7200" dirty="0" smtClean="0">
                <a:latin typeface="+mn-ea"/>
                <a:ea typeface="+mn-ea"/>
              </a:rPr>
              <a:t/>
            </a:r>
            <a:br>
              <a:rPr lang="en-US" altLang="zh-TW" sz="7200" dirty="0" smtClean="0">
                <a:latin typeface="+mn-ea"/>
                <a:ea typeface="+mn-ea"/>
              </a:rPr>
            </a:br>
            <a:r>
              <a:rPr lang="zh-TW" altLang="en-US" sz="7200" dirty="0" smtClean="0">
                <a:latin typeface="+mn-ea"/>
                <a:ea typeface="+mn-ea"/>
              </a:rPr>
              <a:t>敬請</a:t>
            </a:r>
            <a:r>
              <a:rPr lang="zh-TW" altLang="en-US" sz="7200" dirty="0">
                <a:latin typeface="+mn-ea"/>
                <a:ea typeface="+mn-ea"/>
              </a:rPr>
              <a:t>指教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17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3427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54250" y="56271"/>
            <a:ext cx="8229600" cy="829994"/>
          </a:xfrm>
        </p:spPr>
        <p:txBody>
          <a:bodyPr/>
          <a:lstStyle/>
          <a:p>
            <a:pPr algn="ctr">
              <a:defRPr/>
            </a:pPr>
            <a:r>
              <a:rPr kumimoji="1" lang="zh-TW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提案簡報</a:t>
            </a:r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注意事項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22867" y="1293814"/>
            <a:ext cx="10439400" cy="5083175"/>
          </a:xfrm>
          <a:noFill/>
        </p:spPr>
        <p:txBody>
          <a:bodyPr>
            <a:normAutofit/>
          </a:bodyPr>
          <a:lstStyle/>
          <a:p>
            <a:pPr defTabSz="914400">
              <a:lnSpc>
                <a:spcPct val="120000"/>
              </a:lnSpc>
            </a:pPr>
            <a:r>
              <a:rPr lang="zh-TW" altLang="en-US" sz="2200" b="1" dirty="0" smtClean="0">
                <a:latin typeface="+mj-lt"/>
              </a:rPr>
              <a:t>提案簡報</a:t>
            </a:r>
            <a:r>
              <a:rPr lang="zh-TW" altLang="en-US" sz="2200" b="1" dirty="0">
                <a:latin typeface="+mj-lt"/>
              </a:rPr>
              <a:t>電子</a:t>
            </a:r>
            <a:r>
              <a:rPr lang="zh-TW" altLang="en-US" sz="2200" b="1" dirty="0" smtClean="0">
                <a:latin typeface="+mj-lt"/>
              </a:rPr>
              <a:t>檔須一併於計畫申請時提供，委員</a:t>
            </a:r>
            <a:r>
              <a:rPr lang="zh-TW" altLang="en-US" sz="2200" b="1" dirty="0">
                <a:latin typeface="+mj-lt"/>
              </a:rPr>
              <a:t>評選會當日不得抽換</a:t>
            </a:r>
            <a:r>
              <a:rPr lang="zh-TW" altLang="en-US" sz="2200" b="1" dirty="0" smtClean="0">
                <a:latin typeface="+mj-lt"/>
              </a:rPr>
              <a:t>簡報</a:t>
            </a:r>
            <a:endParaRPr lang="en-US" altLang="zh-TW" sz="2200" b="1" dirty="0">
              <a:latin typeface="+mj-lt"/>
            </a:endParaRPr>
          </a:p>
          <a:p>
            <a:pPr defTabSz="914400">
              <a:lnSpc>
                <a:spcPct val="120000"/>
              </a:lnSpc>
            </a:pPr>
            <a:r>
              <a:rPr lang="zh-TW" altLang="en-US" sz="2200" b="1" dirty="0" smtClean="0">
                <a:latin typeface="+mj-lt"/>
              </a:rPr>
              <a:t>計畫主持人須出席專家評選委員會會議</a:t>
            </a:r>
            <a:endParaRPr lang="en-US" altLang="zh-TW" sz="2200" b="1" dirty="0" smtClean="0">
              <a:latin typeface="+mj-lt"/>
            </a:endParaRPr>
          </a:p>
          <a:p>
            <a:pPr defTabSz="914400">
              <a:lnSpc>
                <a:spcPct val="120000"/>
              </a:lnSpc>
            </a:pPr>
            <a:r>
              <a:rPr lang="zh-TW" altLang="en-US" sz="2200" b="1" dirty="0" smtClean="0">
                <a:latin typeface="+mj-lt"/>
              </a:rPr>
              <a:t>以下</a:t>
            </a:r>
            <a:r>
              <a:rPr lang="zh-TW" altLang="en-US" sz="2200" b="1" dirty="0">
                <a:latin typeface="+mj-lt"/>
              </a:rPr>
              <a:t>為建議</a:t>
            </a:r>
            <a:r>
              <a:rPr lang="zh-TW" altLang="en-US" sz="2200" b="1" dirty="0" smtClean="0">
                <a:latin typeface="+mj-lt"/>
              </a:rPr>
              <a:t>之提案簡報</a:t>
            </a:r>
            <a:r>
              <a:rPr lang="zh-TW" altLang="en-US" sz="2200" b="1" dirty="0">
                <a:latin typeface="+mj-lt"/>
              </a:rPr>
              <a:t>封面格式與簡報</a:t>
            </a:r>
            <a:r>
              <a:rPr lang="zh-TW" altLang="en-US" sz="2200" b="1" dirty="0" smtClean="0">
                <a:latin typeface="+mj-lt"/>
              </a:rPr>
              <a:t>內容</a:t>
            </a:r>
            <a:r>
              <a:rPr lang="zh-TW" altLang="en-US" sz="2200" b="1" dirty="0">
                <a:latin typeface="+mj-lt"/>
              </a:rPr>
              <a:t>大綱，請申請企業</a:t>
            </a:r>
            <a:r>
              <a:rPr lang="zh-TW" altLang="en-US" sz="2200" b="1" dirty="0" smtClean="0">
                <a:latin typeface="+mj-lt"/>
              </a:rPr>
              <a:t>參考格式</a:t>
            </a:r>
            <a:r>
              <a:rPr lang="zh-TW" altLang="en-US" sz="2200" b="1" dirty="0">
                <a:latin typeface="+mj-lt"/>
              </a:rPr>
              <a:t>、內容</a:t>
            </a:r>
            <a:r>
              <a:rPr lang="zh-TW" altLang="en-US" sz="2200" b="1" dirty="0" smtClean="0">
                <a:latin typeface="+mj-lt"/>
              </a:rPr>
              <a:t>製作簡報；且</a:t>
            </a:r>
            <a:r>
              <a:rPr lang="zh-TW" altLang="en-US" sz="2200" b="1" dirty="0" smtClean="0">
                <a:solidFill>
                  <a:srgbClr val="FF0000"/>
                </a:solidFill>
                <a:latin typeface="+mj-lt"/>
              </a:rPr>
              <a:t>簡報內文</a:t>
            </a:r>
            <a:r>
              <a:rPr lang="en-US" altLang="zh-TW" sz="2200" b="1" dirty="0">
                <a:latin typeface="+mj-lt"/>
              </a:rPr>
              <a:t>(</a:t>
            </a:r>
            <a:r>
              <a:rPr lang="zh-TW" altLang="en-US" sz="2200" b="1" dirty="0">
                <a:latin typeface="+mj-lt"/>
              </a:rPr>
              <a:t>不包括附件</a:t>
            </a:r>
            <a:r>
              <a:rPr lang="en-US" altLang="zh-TW" sz="2200" b="1" dirty="0">
                <a:latin typeface="+mj-lt"/>
              </a:rPr>
              <a:t>)</a:t>
            </a:r>
            <a:r>
              <a:rPr lang="zh-TW" altLang="en-US" sz="2200" b="1" dirty="0" smtClean="0">
                <a:solidFill>
                  <a:srgbClr val="FF0000"/>
                </a:solidFill>
                <a:latin typeface="+mj-lt"/>
              </a:rPr>
              <a:t>不超過</a:t>
            </a:r>
            <a:r>
              <a:rPr lang="en-US" altLang="zh-TW" sz="2200" b="1" dirty="0" smtClean="0">
                <a:solidFill>
                  <a:srgbClr val="FF0000"/>
                </a:solidFill>
                <a:latin typeface="+mj-lt"/>
              </a:rPr>
              <a:t>20</a:t>
            </a:r>
            <a:r>
              <a:rPr lang="zh-TW" altLang="en-US" sz="2200" b="1" dirty="0" smtClean="0">
                <a:solidFill>
                  <a:srgbClr val="FF0000"/>
                </a:solidFill>
                <a:latin typeface="+mj-lt"/>
              </a:rPr>
              <a:t>頁</a:t>
            </a:r>
            <a:r>
              <a:rPr lang="zh-TW" altLang="en-US" sz="2200" b="1" dirty="0">
                <a:latin typeface="+mj-lt"/>
              </a:rPr>
              <a:t>為宜</a:t>
            </a:r>
          </a:p>
          <a:p>
            <a:pPr defTabSz="914400">
              <a:lnSpc>
                <a:spcPct val="120000"/>
              </a:lnSpc>
            </a:pPr>
            <a:r>
              <a:rPr lang="zh-TW" altLang="en-US" sz="2200" b="1" dirty="0" smtClean="0">
                <a:latin typeface="+mj-lt"/>
              </a:rPr>
              <a:t>簡報</a:t>
            </a:r>
            <a:r>
              <a:rPr lang="zh-TW" altLang="en-US" sz="2200" b="1" dirty="0">
                <a:latin typeface="+mj-lt"/>
              </a:rPr>
              <a:t>時間</a:t>
            </a:r>
            <a:r>
              <a:rPr lang="zh-TW" altLang="en-US" sz="2200" b="1" dirty="0">
                <a:solidFill>
                  <a:srgbClr val="FF0000"/>
                </a:solidFill>
                <a:latin typeface="+mj-lt"/>
              </a:rPr>
              <a:t>僅</a:t>
            </a:r>
            <a:r>
              <a:rPr lang="en-US" altLang="zh-TW" sz="2200" b="1" dirty="0">
                <a:solidFill>
                  <a:srgbClr val="FF0000"/>
                </a:solidFill>
                <a:latin typeface="+mj-lt"/>
              </a:rPr>
              <a:t>15</a:t>
            </a:r>
            <a:r>
              <a:rPr lang="zh-TW" altLang="en-US" sz="2200" b="1" dirty="0">
                <a:solidFill>
                  <a:srgbClr val="FF0000"/>
                </a:solidFill>
                <a:latin typeface="+mj-lt"/>
              </a:rPr>
              <a:t>分鐘</a:t>
            </a:r>
            <a:r>
              <a:rPr lang="zh-TW" altLang="en-US" sz="2200" b="1" dirty="0">
                <a:latin typeface="+mj-lt"/>
              </a:rPr>
              <a:t>，務必以精簡方式清楚傳達計畫內容</a:t>
            </a:r>
          </a:p>
          <a:p>
            <a:pPr indent="1095375" defTabSz="914400">
              <a:lnSpc>
                <a:spcPct val="120000"/>
              </a:lnSpc>
              <a:buNone/>
            </a:pPr>
            <a:r>
              <a:rPr lang="zh-TW" altLang="en-US" sz="2200" b="1" dirty="0" smtClean="0">
                <a:solidFill>
                  <a:srgbClr val="000066"/>
                </a:solidFill>
                <a:latin typeface="+mj-lt"/>
              </a:rPr>
              <a:t> </a:t>
            </a:r>
            <a:endParaRPr lang="en-US" altLang="zh-TW" sz="2200" b="1" dirty="0">
              <a:solidFill>
                <a:srgbClr val="00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154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>
            <a:extLst>
              <a:ext uri="{FF2B5EF4-FFF2-40B4-BE49-F238E27FC236}">
                <a16:creationId xmlns:a16="http://schemas.microsoft.com/office/drawing/2014/main" id="{D3DC51D9-478C-74C6-82C6-DCB5FD7C1D68}"/>
              </a:ext>
            </a:extLst>
          </p:cNvPr>
          <p:cNvSpPr/>
          <p:nvPr/>
        </p:nvSpPr>
        <p:spPr>
          <a:xfrm>
            <a:off x="9934" y="5533919"/>
            <a:ext cx="9001000" cy="1324081"/>
          </a:xfrm>
          <a:prstGeom prst="triangle">
            <a:avLst>
              <a:gd name="adj" fmla="val 0"/>
            </a:avLst>
          </a:prstGeom>
          <a:solidFill>
            <a:srgbClr val="CC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18075D18-DCD7-A6CC-DAEB-0668067B455F}"/>
              </a:ext>
            </a:extLst>
          </p:cNvPr>
          <p:cNvSpPr/>
          <p:nvPr/>
        </p:nvSpPr>
        <p:spPr>
          <a:xfrm flipH="1">
            <a:off x="3181066" y="5232799"/>
            <a:ext cx="9001000" cy="1625202"/>
          </a:xfrm>
          <a:prstGeom prst="triangle">
            <a:avLst>
              <a:gd name="adj" fmla="val 0"/>
            </a:avLst>
          </a:prstGeom>
          <a:solidFill>
            <a:srgbClr val="1629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880753" y="-197307"/>
            <a:ext cx="7856682" cy="3289610"/>
          </a:xfrm>
          <a:prstGeom prst="rect">
            <a:avLst/>
          </a:prstGeom>
          <a:noFill/>
          <a:ln w="28575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12000"/>
              </a:spcBef>
              <a:spcAft>
                <a:spcPts val="2400"/>
              </a:spcAft>
            </a:pPr>
            <a:r>
              <a:rPr lang="zh-TW" altLang="en-US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數位發展部數位產業署</a:t>
            </a:r>
            <a:r>
              <a:rPr lang="en-US" altLang="zh-TW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數位雲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服務推動計畫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AI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雲服務實證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案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2800" dirty="0">
              <a:solidFill>
                <a:schemeClr val="tx1"/>
              </a:solidFill>
              <a:highlight>
                <a:srgbClr val="FFFF00"/>
              </a:highligh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081712" y="4480793"/>
            <a:ext cx="5454763" cy="141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○○○○○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公司</a:t>
            </a:r>
            <a:endParaRPr kumimoji="0" lang="en-US" altLang="zh-TW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報告人：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○○○(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姓名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／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○○(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職稱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中華民國 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○○○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年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○○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○○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9C7584BC-03E0-7F4E-5E13-C867520F6A1C}"/>
              </a:ext>
            </a:extLst>
          </p:cNvPr>
          <p:cNvSpPr txBox="1"/>
          <p:nvPr/>
        </p:nvSpPr>
        <p:spPr>
          <a:xfrm>
            <a:off x="9343835" y="370735"/>
            <a:ext cx="2534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E6E6E6"/>
                </a:highligh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【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E6E6E6"/>
                </a:highligh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範例版，僅供參考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E6E6E6"/>
                </a:highligh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】</a:t>
            </a:r>
            <a:endParaRPr kumimoji="0" lang="zh-TW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E6E6E6"/>
              </a:highlight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F7E5D360-DEE5-7F62-B164-BB9BA812B9A8}"/>
              </a:ext>
            </a:extLst>
          </p:cNvPr>
          <p:cNvCxnSpPr/>
          <p:nvPr/>
        </p:nvCxnSpPr>
        <p:spPr>
          <a:xfrm>
            <a:off x="4232060" y="1191183"/>
            <a:ext cx="3154069" cy="0"/>
          </a:xfrm>
          <a:prstGeom prst="line">
            <a:avLst/>
          </a:prstGeom>
          <a:ln w="38100" cmpd="sng">
            <a:solidFill>
              <a:srgbClr val="2A5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>
            <a:extLst>
              <a:ext uri="{FF2B5EF4-FFF2-40B4-BE49-F238E27FC236}">
                <a16:creationId xmlns:a16="http://schemas.microsoft.com/office/drawing/2014/main" id="{F67D2E1D-71A6-E2C6-6917-4E7173985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404" y="2813638"/>
            <a:ext cx="9001000" cy="11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0" marR="0" lvl="0" indent="0" algn="l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計畫名稱：</a:t>
            </a:r>
            <a:r>
              <a:rPr kumimoji="0" lang="en-US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kumimoji="0" lang="en-US" altLang="zh-TW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OOOOOO</a:t>
            </a:r>
          </a:p>
          <a:p>
            <a:pPr marL="0" marR="0" lvl="0" indent="0" algn="l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計畫期間：</a:t>
            </a:r>
            <a:r>
              <a:rPr kumimoji="0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自</a:t>
            </a: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114</a:t>
            </a:r>
            <a:r>
              <a:rPr kumimoji="0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</a:t>
            </a:r>
            <a:r>
              <a:rPr kumimoji="0" lang="en-US" altLang="zh-TW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OO</a:t>
            </a:r>
            <a:r>
              <a:rPr kumimoji="0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kumimoji="0" lang="en-US" altLang="zh-TW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OO</a:t>
            </a:r>
            <a:r>
              <a:rPr kumimoji="0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  <a:r>
              <a:rPr kumimoji="0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至</a:t>
            </a: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114</a:t>
            </a:r>
            <a:r>
              <a:rPr kumimoji="0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</a:t>
            </a: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11</a:t>
            </a:r>
            <a:r>
              <a:rPr kumimoji="0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月</a:t>
            </a: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30</a:t>
            </a:r>
            <a:r>
              <a:rPr kumimoji="0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日</a:t>
            </a:r>
            <a:endParaRPr kumimoji="0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31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1736956" y="1461060"/>
            <a:ext cx="9993085" cy="440201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200"/>
              </a:spcBef>
              <a:buNone/>
            </a:pPr>
            <a:r>
              <a:rPr kumimoji="0"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kumimoji="0"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公司簡介</a:t>
            </a:r>
            <a:endParaRPr lang="en-US" altLang="zh-TW" sz="32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spcBef>
                <a:spcPts val="200"/>
              </a:spcBef>
              <a:buNone/>
            </a:pP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3200" b="1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3200" b="1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產業需求與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市場</a:t>
            </a: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展望</a:t>
            </a:r>
            <a:endParaRPr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spcBef>
                <a:spcPts val="200"/>
              </a:spcBef>
              <a:buNone/>
            </a:pP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0"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計畫內容</a:t>
            </a:r>
            <a:r>
              <a:rPr kumimoji="0"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</a:t>
            </a:r>
            <a:endParaRPr lang="en-US" altLang="zh-TW" sz="32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spcBef>
                <a:spcPts val="200"/>
              </a:spcBef>
              <a:buNone/>
            </a:pP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肆、計畫</a:t>
            </a: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架構</a:t>
            </a:r>
            <a:endParaRPr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spcBef>
                <a:spcPts val="200"/>
              </a:spcBef>
              <a:buNone/>
            </a:pP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伍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、績效</a:t>
            </a: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指標</a:t>
            </a:r>
            <a:endParaRPr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spcBef>
                <a:spcPts val="200"/>
              </a:spcBef>
              <a:buNone/>
            </a:pP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陸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0"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計畫經費</a:t>
            </a:r>
            <a:r>
              <a:rPr kumimoji="0"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需求</a:t>
            </a:r>
            <a:endParaRPr kumimoji="0" lang="en-US" altLang="zh-TW" sz="32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spcBef>
                <a:spcPts val="200"/>
              </a:spcBef>
              <a:buNone/>
            </a:pP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柒、委員書面意見回覆</a:t>
            </a:r>
          </a:p>
          <a:p>
            <a:pPr marL="0" indent="0" fontAlgn="auto">
              <a:lnSpc>
                <a:spcPts val="4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kumimoji="0"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附件 </a:t>
            </a:r>
            <a:r>
              <a:rPr lang="en-US" altLang="zh-TW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廠商自行規劃其他補充項目</a:t>
            </a:r>
            <a:r>
              <a:rPr lang="en-US" altLang="zh-TW" sz="32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0" lang="en-US" altLang="zh-TW" sz="32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659710" y="186352"/>
            <a:ext cx="2872582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fontAlgn="auto" hangingPunct="0"/>
            <a:r>
              <a:rPr kumimoji="1" lang="zh-TW" altLang="en-US" sz="5400" b="1" dirty="0">
                <a:solidFill>
                  <a:srgbClr val="1F333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簡報大綱</a:t>
            </a:r>
          </a:p>
        </p:txBody>
      </p:sp>
    </p:spTree>
    <p:extLst>
      <p:ext uri="{BB962C8B-B14F-4D97-AF65-F5344CB8AC3E}">
        <p14:creationId xmlns:p14="http://schemas.microsoft.com/office/powerpoint/2010/main" val="296505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95867" y="1124744"/>
            <a:ext cx="11051122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dirty="0" smtClean="0"/>
              <a:t>(</a:t>
            </a:r>
            <a:r>
              <a:rPr lang="zh-TW" altLang="en-US" dirty="0" smtClean="0"/>
              <a:t>建議簡介內容如下，最好扣合實證案的應用領域市場</a:t>
            </a:r>
            <a:r>
              <a:rPr lang="en-US" altLang="zh-TW" dirty="0" smtClean="0"/>
              <a:t>)</a:t>
            </a:r>
          </a:p>
          <a:p>
            <a:pPr marL="627063" indent="-627063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一、公司定位與核心業務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dirty="0" smtClean="0"/>
              <a:t> </a:t>
            </a:r>
            <a:r>
              <a:rPr lang="zh-TW" altLang="en-US" sz="2000" dirty="0" smtClean="0"/>
              <a:t>請說明公司定位、核心業務、主要營運模式等</a:t>
            </a:r>
          </a:p>
          <a:p>
            <a:pPr marL="627063" indent="-627063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二、主要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產品與服務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sz="2000" dirty="0" smtClean="0"/>
              <a:t>簡述公司主要的產品或服務，特別是與雲端</a:t>
            </a:r>
            <a:r>
              <a:rPr lang="zh-TW" altLang="en-US" sz="2000" dirty="0"/>
              <a:t>／</a:t>
            </a:r>
            <a:r>
              <a:rPr lang="en-US" altLang="zh-TW" sz="2000" dirty="0"/>
              <a:t>AI</a:t>
            </a:r>
            <a:r>
              <a:rPr lang="zh-TW" altLang="en-US" sz="2000" dirty="0" smtClean="0"/>
              <a:t>／數據應用等相關的項目</a:t>
            </a:r>
          </a:p>
          <a:p>
            <a:pPr marL="0" indent="0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三、技術專長與應用能力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0">
              <a:buNone/>
            </a:pPr>
            <a:r>
              <a:rPr lang="zh-TW" altLang="en-US" sz="2000" dirty="0" smtClean="0"/>
              <a:t>請</a:t>
            </a:r>
            <a:r>
              <a:rPr lang="zh-TW" altLang="en-US" sz="2000" dirty="0"/>
              <a:t>說明</a:t>
            </a:r>
            <a:r>
              <a:rPr lang="zh-TW" altLang="en-US" sz="2000" dirty="0" smtClean="0"/>
              <a:t>公司</a:t>
            </a:r>
            <a:r>
              <a:rPr lang="zh-TW" altLang="en-US" sz="2000" dirty="0"/>
              <a:t>的研發</a:t>
            </a:r>
            <a:r>
              <a:rPr lang="zh-TW" altLang="en-US" sz="2000" dirty="0" smtClean="0"/>
              <a:t>能量</a:t>
            </a:r>
            <a:r>
              <a:rPr lang="en-US" altLang="zh-TW" sz="2000" dirty="0" smtClean="0"/>
              <a:t>(</a:t>
            </a:r>
            <a:r>
              <a:rPr lang="zh-TW" altLang="en-US" sz="2000" dirty="0" smtClean="0"/>
              <a:t>特別是在雲端技術</a:t>
            </a:r>
            <a:r>
              <a:rPr lang="en-US" altLang="zh-TW" sz="2000" dirty="0" smtClean="0"/>
              <a:t>/</a:t>
            </a:r>
            <a:r>
              <a:rPr lang="zh-TW" altLang="en-US" sz="2000" dirty="0" smtClean="0"/>
              <a:t>資料分析</a:t>
            </a:r>
            <a:r>
              <a:rPr lang="en-US" altLang="zh-TW" sz="2000" dirty="0" smtClean="0"/>
              <a:t>/AI</a:t>
            </a:r>
            <a:r>
              <a:rPr lang="zh-TW" altLang="en-US" sz="2000" dirty="0" smtClean="0"/>
              <a:t>等方面</a:t>
            </a:r>
            <a:r>
              <a:rPr lang="en-US" altLang="zh-TW" sz="2000" dirty="0" smtClean="0"/>
              <a:t>)</a:t>
            </a:r>
            <a:r>
              <a:rPr lang="zh-TW" altLang="en-US" sz="2000" dirty="0" smtClean="0"/>
              <a:t>，</a:t>
            </a:r>
            <a:r>
              <a:rPr lang="zh-TW" altLang="en-US" sz="2000" dirty="0"/>
              <a:t>若已具備生成式</a:t>
            </a:r>
            <a:r>
              <a:rPr lang="en-US" altLang="zh-TW" sz="2000" dirty="0"/>
              <a:t>AI</a:t>
            </a:r>
            <a:r>
              <a:rPr lang="zh-TW" altLang="en-US" sz="2000" dirty="0"/>
              <a:t>導入經驗，請簡述應用</a:t>
            </a:r>
            <a:r>
              <a:rPr lang="zh-TW" altLang="en-US" sz="2000" dirty="0" smtClean="0"/>
              <a:t>情境</a:t>
            </a:r>
            <a:endParaRPr lang="en-US" altLang="zh-TW" sz="2000" dirty="0" smtClean="0"/>
          </a:p>
          <a:p>
            <a:pPr marL="627063" indent="-627063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四、近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年市場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實績與應用案例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sz="2000" dirty="0" smtClean="0"/>
              <a:t>請列舉</a:t>
            </a:r>
            <a:r>
              <a:rPr lang="zh-TW" altLang="en-US" sz="2000" dirty="0"/>
              <a:t>主要</a:t>
            </a:r>
            <a:r>
              <a:rPr lang="zh-TW" altLang="en-US" sz="2000" dirty="0" smtClean="0"/>
              <a:t>客戶、提供的服務案例、曾</a:t>
            </a:r>
            <a:r>
              <a:rPr lang="zh-TW" altLang="en-US" sz="2000" dirty="0"/>
              <a:t>參與之產業合作</a:t>
            </a:r>
            <a:r>
              <a:rPr lang="zh-TW" altLang="en-US" sz="2000" dirty="0" smtClean="0"/>
              <a:t>案等，佐證市場拓展能力</a:t>
            </a:r>
            <a:endParaRPr lang="en-US" altLang="zh-TW" sz="20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壹、公司簡介</a:t>
            </a:r>
          </a:p>
        </p:txBody>
      </p:sp>
    </p:spTree>
    <p:extLst>
      <p:ext uri="{BB962C8B-B14F-4D97-AF65-F5344CB8AC3E}">
        <p14:creationId xmlns:p14="http://schemas.microsoft.com/office/powerpoint/2010/main" val="187891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6468" y="1124744"/>
            <a:ext cx="10955866" cy="504056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zh-TW" dirty="0"/>
              <a:t>(</a:t>
            </a:r>
            <a:r>
              <a:rPr lang="zh-TW" altLang="en-US" dirty="0" smtClean="0"/>
              <a:t>請說明產業共通問題</a:t>
            </a:r>
            <a:r>
              <a:rPr lang="zh-TW" altLang="en-US" dirty="0"/>
              <a:t>，</a:t>
            </a:r>
            <a:r>
              <a:rPr lang="zh-TW" altLang="en-US" dirty="0" smtClean="0"/>
              <a:t>及產業痛點的市場機會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pPr marL="0" indent="0" algn="just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一、產業需求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0" algn="just">
              <a:spcBef>
                <a:spcPts val="0"/>
              </a:spcBef>
              <a:buNone/>
            </a:pPr>
            <a:r>
              <a:rPr lang="zh-TW" altLang="en-US" sz="2000" dirty="0" smtClean="0"/>
              <a:t>請說明目標市場（例如零售</a:t>
            </a:r>
            <a:r>
              <a:rPr lang="zh-TW" altLang="en-US" sz="2000" dirty="0"/>
              <a:t>服務、交通運輸、醫療照護等</a:t>
            </a:r>
            <a:r>
              <a:rPr lang="zh-TW" altLang="en-US" sz="2000" dirty="0" smtClean="0"/>
              <a:t>）的共通痛點或數位</a:t>
            </a:r>
            <a:r>
              <a:rPr lang="zh-TW" altLang="en-US" sz="2000" dirty="0"/>
              <a:t>轉型</a:t>
            </a:r>
            <a:r>
              <a:rPr lang="zh-TW" altLang="en-US" sz="2000" dirty="0" smtClean="0"/>
              <a:t>需求，</a:t>
            </a:r>
            <a:r>
              <a:rPr lang="en-US" altLang="zh-TW" sz="2000" dirty="0" smtClean="0"/>
              <a:t>AI</a:t>
            </a:r>
            <a:r>
              <a:rPr lang="zh-TW" altLang="en-US" sz="2000" dirty="0" smtClean="0"/>
              <a:t>技術在</a:t>
            </a:r>
            <a:r>
              <a:rPr lang="zh-TW" altLang="en-US" sz="2000" dirty="0"/>
              <a:t>該產業的潛在價值（盡量以案例及量化方式</a:t>
            </a:r>
            <a:r>
              <a:rPr lang="zh-TW" altLang="en-US" sz="2000" dirty="0" smtClean="0"/>
              <a:t>呈現）</a:t>
            </a:r>
            <a:endParaRPr lang="en-US" altLang="zh-TW" dirty="0" smtClean="0"/>
          </a:p>
          <a:p>
            <a:pPr marL="0" indent="0" algn="just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二、目標市場機會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627063" algn="just">
              <a:spcBef>
                <a:spcPts val="0"/>
              </a:spcBef>
              <a:buNone/>
            </a:pPr>
            <a:r>
              <a:rPr lang="zh-TW" altLang="en-US" sz="2000" dirty="0" smtClean="0"/>
              <a:t>請說明解決產業</a:t>
            </a:r>
            <a:r>
              <a:rPr lang="zh-TW" altLang="en-US" sz="2000" dirty="0"/>
              <a:t>痛</a:t>
            </a:r>
            <a:r>
              <a:rPr lang="zh-TW" altLang="en-US" sz="2000" dirty="0" smtClean="0"/>
              <a:t>點可以帶來的效益、價值或市場機會</a:t>
            </a:r>
            <a:endParaRPr lang="en-US" altLang="zh-TW" sz="2000" dirty="0"/>
          </a:p>
          <a:p>
            <a:pPr marL="0" indent="0" algn="just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三、實證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域痛點或需求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0" algn="just">
              <a:spcBef>
                <a:spcPts val="0"/>
              </a:spcBef>
              <a:buNone/>
            </a:pPr>
            <a:r>
              <a:rPr lang="zh-TW" altLang="en-US" sz="2000" dirty="0" smtClean="0"/>
              <a:t>請介紹實證場域；並運用服務設計方法</a:t>
            </a:r>
            <a:r>
              <a:rPr lang="en-US" altLang="zh-TW" sz="2000" dirty="0" smtClean="0"/>
              <a:t>(</a:t>
            </a:r>
            <a:r>
              <a:rPr lang="zh-TW" altLang="en-US" sz="2000" dirty="0" smtClean="0"/>
              <a:t>例如使用者旅程</a:t>
            </a:r>
            <a:r>
              <a:rPr lang="en-US" altLang="zh-TW" sz="2000" dirty="0" smtClean="0"/>
              <a:t>)</a:t>
            </a:r>
            <a:r>
              <a:rPr lang="zh-TW" altLang="en-US" sz="2000" dirty="0" smtClean="0"/>
              <a:t>，分析導入</a:t>
            </a:r>
            <a:r>
              <a:rPr lang="en-US" altLang="zh-TW" sz="2000" dirty="0" smtClean="0"/>
              <a:t>AI</a:t>
            </a:r>
            <a:r>
              <a:rPr lang="zh-TW" altLang="en-US" sz="2000" dirty="0" smtClean="0"/>
              <a:t>技術關鍵時機</a:t>
            </a:r>
            <a:r>
              <a:rPr lang="en-US" altLang="zh-TW" sz="2000" dirty="0"/>
              <a:t>(</a:t>
            </a:r>
            <a:r>
              <a:rPr lang="zh-TW" altLang="en-US" sz="2000" dirty="0" smtClean="0"/>
              <a:t>接觸點</a:t>
            </a:r>
            <a:r>
              <a:rPr lang="en-US" altLang="zh-TW" sz="2000" dirty="0" smtClean="0"/>
              <a:t>)</a:t>
            </a:r>
            <a:endParaRPr lang="zh-TW" altLang="en-US" sz="2000" dirty="0"/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貳、</a:t>
            </a:r>
            <a:r>
              <a:rPr kumimoji="1" lang="zh-TW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產業需求與</a:t>
            </a:r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市場展望</a:t>
            </a:r>
          </a:p>
        </p:txBody>
      </p:sp>
    </p:spTree>
    <p:extLst>
      <p:ext uri="{BB962C8B-B14F-4D97-AF65-F5344CB8AC3E}">
        <p14:creationId xmlns:p14="http://schemas.microsoft.com/office/powerpoint/2010/main" val="379303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參、計畫內容說明</a:t>
            </a:r>
            <a:r>
              <a:rPr kumimoji="1" lang="en-US" altLang="zh-TW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(1/2)</a:t>
            </a:r>
            <a:endParaRPr kumimoji="1" lang="zh-TW" alt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j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99575" y="1249916"/>
            <a:ext cx="10732025" cy="46691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dirty="0" smtClean="0"/>
              <a:t>(</a:t>
            </a:r>
            <a:r>
              <a:rPr lang="zh-TW" altLang="en-US" dirty="0"/>
              <a:t>請</a:t>
            </a:r>
            <a:r>
              <a:rPr lang="zh-TW" altLang="en-US" dirty="0" smtClean="0"/>
              <a:t>介紹如何調研實證場域使用者需求、</a:t>
            </a:r>
            <a:r>
              <a:rPr lang="en-US" altLang="zh-TW" dirty="0" smtClean="0"/>
              <a:t>AI</a:t>
            </a:r>
            <a:r>
              <a:rPr lang="zh-TW" altLang="en-US" dirty="0" smtClean="0"/>
              <a:t>雲服務構想及方案效益</a:t>
            </a:r>
            <a:r>
              <a:rPr lang="en-US" altLang="zh-TW" dirty="0" smtClean="0"/>
              <a:t>)</a:t>
            </a:r>
          </a:p>
          <a:p>
            <a:pPr marL="0" indent="0" algn="just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一、團隊成員與分工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0" algn="just">
              <a:spcBef>
                <a:spcPts val="0"/>
              </a:spcBef>
              <a:buNone/>
            </a:pPr>
            <a:r>
              <a:rPr lang="zh-TW" altLang="en-US" sz="2000" dirty="0"/>
              <a:t>申請企業若與其他公司合作執行本案，請簡單介紹團隊成員及分工（若僅提案公司執行，可不用寫這部份）</a:t>
            </a:r>
            <a:endParaRPr lang="en-US" altLang="zh-TW" sz="2000" dirty="0"/>
          </a:p>
          <a:p>
            <a:pPr marL="0" indent="0" algn="just"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二、實證場域使用者需求調研規劃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0" algn="just">
              <a:spcBef>
                <a:spcPts val="0"/>
              </a:spcBef>
              <a:buNone/>
            </a:pPr>
            <a:r>
              <a:rPr lang="zh-TW" altLang="en-US" sz="2000" dirty="0" smtClean="0"/>
              <a:t>請</a:t>
            </a:r>
            <a:r>
              <a:rPr lang="zh-TW" altLang="en-US" sz="2000" dirty="0"/>
              <a:t>簡要</a:t>
            </a:r>
            <a:r>
              <a:rPr lang="zh-TW" altLang="en-US" sz="2000" dirty="0" smtClean="0"/>
              <a:t>說明將如何</a:t>
            </a:r>
            <a:r>
              <a:rPr lang="zh-TW" altLang="en-US" sz="2000" dirty="0"/>
              <a:t>運用服務設計方法，</a:t>
            </a:r>
            <a:r>
              <a:rPr lang="zh-TW" altLang="en-US" sz="2000" dirty="0" smtClean="0"/>
              <a:t>深入</a:t>
            </a:r>
            <a:r>
              <a:rPr lang="zh-TW" altLang="en-US" sz="2000" dirty="0"/>
              <a:t>瞭</a:t>
            </a:r>
            <a:r>
              <a:rPr lang="zh-TW" altLang="en-US" sz="2000" dirty="0" smtClean="0"/>
              <a:t>解</a:t>
            </a:r>
            <a:r>
              <a:rPr lang="zh-TW" altLang="en-US" sz="2000" dirty="0"/>
              <a:t>實證場域中的使用者需求與痛</a:t>
            </a:r>
            <a:r>
              <a:rPr lang="zh-TW" altLang="en-US" sz="2000" dirty="0" smtClean="0"/>
              <a:t>點。</a:t>
            </a:r>
            <a:r>
              <a:rPr lang="zh-TW" altLang="en-US" sz="2000" dirty="0"/>
              <a:t>建議</a:t>
            </a:r>
            <a:r>
              <a:rPr lang="zh-TW" altLang="en-US" sz="2000" dirty="0" smtClean="0"/>
              <a:t>包含：</a:t>
            </a:r>
            <a:r>
              <a:rPr lang="en-US" altLang="zh-TW" sz="2000" dirty="0" smtClean="0"/>
              <a:t>(1)</a:t>
            </a:r>
            <a:r>
              <a:rPr lang="zh-TW" altLang="en-US" sz="2000" dirty="0" smtClean="0"/>
              <a:t>使用者</a:t>
            </a:r>
            <a:r>
              <a:rPr lang="zh-TW" altLang="en-US" sz="2000" dirty="0"/>
              <a:t>調研方法：例如深度訪談、問卷調查、參與式觀察</a:t>
            </a:r>
            <a:r>
              <a:rPr lang="zh-TW" altLang="en-US" sz="2000" dirty="0" smtClean="0"/>
              <a:t>等；</a:t>
            </a:r>
            <a:r>
              <a:rPr lang="en-US" altLang="zh-TW" sz="2000" dirty="0" smtClean="0"/>
              <a:t>(2)</a:t>
            </a:r>
            <a:r>
              <a:rPr lang="zh-TW" altLang="en-US" sz="2000" dirty="0" smtClean="0"/>
              <a:t>導入方法種類</a:t>
            </a:r>
            <a:r>
              <a:rPr lang="zh-TW" altLang="en-US" sz="2000" dirty="0"/>
              <a:t>與用途</a:t>
            </a:r>
            <a:r>
              <a:rPr lang="zh-TW" altLang="en-US" sz="2000" dirty="0" smtClean="0"/>
              <a:t>：例如</a:t>
            </a:r>
            <a:r>
              <a:rPr lang="en-US" altLang="zh-TW" sz="2000" dirty="0" smtClean="0"/>
              <a:t>User </a:t>
            </a:r>
            <a:r>
              <a:rPr lang="en-US" altLang="zh-TW" sz="2000" dirty="0"/>
              <a:t>Journey </a:t>
            </a:r>
            <a:r>
              <a:rPr lang="en-US" altLang="zh-TW" sz="2000" dirty="0" smtClean="0"/>
              <a:t>Map</a:t>
            </a:r>
            <a:r>
              <a:rPr lang="zh-TW" altLang="en-US" sz="2000" dirty="0" smtClean="0"/>
              <a:t>（請列出</a:t>
            </a:r>
            <a:r>
              <a:rPr lang="zh-TW" altLang="en-US" sz="2000" dirty="0"/>
              <a:t>擬</a:t>
            </a:r>
            <a:r>
              <a:rPr lang="zh-TW" altLang="en-US" sz="2000" dirty="0" smtClean="0"/>
              <a:t>採用工具</a:t>
            </a:r>
            <a:r>
              <a:rPr lang="zh-TW" altLang="en-US" sz="2000" dirty="0"/>
              <a:t>與執行</a:t>
            </a:r>
            <a:r>
              <a:rPr lang="zh-TW" altLang="en-US" sz="2000" dirty="0" smtClean="0"/>
              <a:t>步驟</a:t>
            </a:r>
            <a:r>
              <a:rPr lang="zh-TW" altLang="en-US" sz="1800" dirty="0" smtClean="0"/>
              <a:t>）</a:t>
            </a:r>
            <a:endParaRPr lang="en-US" altLang="zh-TW" sz="1800" dirty="0"/>
          </a:p>
          <a:p>
            <a:pPr marL="0" indent="0" algn="just"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AI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雲服務構想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0" algn="just">
              <a:spcBef>
                <a:spcPts val="0"/>
              </a:spcBef>
              <a:buNone/>
            </a:pPr>
            <a:r>
              <a:rPr lang="zh-TW" altLang="en-US" sz="2000" dirty="0" smtClean="0"/>
              <a:t>請說明擬</a:t>
            </a:r>
            <a:r>
              <a:rPr lang="zh-TW" altLang="en-US" sz="2000" dirty="0"/>
              <a:t>開發</a:t>
            </a:r>
            <a:r>
              <a:rPr lang="zh-TW" altLang="en-US" sz="2000" dirty="0" smtClean="0"/>
              <a:t>之</a:t>
            </a:r>
            <a:r>
              <a:rPr lang="en-US" altLang="zh-TW" sz="2000" dirty="0" smtClean="0"/>
              <a:t>AI</a:t>
            </a:r>
            <a:r>
              <a:rPr lang="zh-TW" altLang="en-US" sz="2000" dirty="0" smtClean="0"/>
              <a:t>雲服務架構及模組（須畫出系統</a:t>
            </a:r>
            <a:r>
              <a:rPr lang="zh-TW" altLang="en-US" sz="2000" dirty="0"/>
              <a:t>架構圖及功能模組）</a:t>
            </a:r>
            <a:r>
              <a:rPr lang="zh-TW" altLang="en-US" sz="2000" dirty="0" smtClean="0"/>
              <a:t>、</a:t>
            </a:r>
            <a:r>
              <a:rPr lang="en-US" altLang="zh-TW" sz="2000" dirty="0" smtClean="0"/>
              <a:t>AI</a:t>
            </a:r>
            <a:r>
              <a:rPr lang="zh-TW" altLang="en-US" sz="2000" dirty="0" smtClean="0"/>
              <a:t>技術應用服務程流程（例如客</a:t>
            </a:r>
            <a:r>
              <a:rPr lang="zh-TW" altLang="en-US" sz="2000" dirty="0"/>
              <a:t>服</a:t>
            </a:r>
            <a:r>
              <a:rPr lang="zh-TW" altLang="en-US" sz="2000" dirty="0" smtClean="0"/>
              <a:t>自動化）、如何</a:t>
            </a:r>
            <a:r>
              <a:rPr lang="zh-TW" altLang="en-US" sz="2000" dirty="0"/>
              <a:t>串接企業資料</a:t>
            </a:r>
            <a:r>
              <a:rPr lang="en-US" altLang="zh-TW" sz="2000" dirty="0"/>
              <a:t>/</a:t>
            </a:r>
            <a:r>
              <a:rPr lang="zh-TW" altLang="en-US" sz="2000" dirty="0"/>
              <a:t>雲端平台（安全、合規性簡述）、</a:t>
            </a:r>
            <a:r>
              <a:rPr lang="en-US" altLang="zh-TW" sz="2000" dirty="0"/>
              <a:t>AI</a:t>
            </a:r>
            <a:r>
              <a:rPr lang="zh-TW" altLang="en-US" sz="2000" dirty="0"/>
              <a:t>導入步驟與方法等</a:t>
            </a:r>
            <a:endParaRPr lang="en-US" altLang="zh-TW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9087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99533" y="1388532"/>
            <a:ext cx="11230508" cy="4776771"/>
          </a:xfrm>
        </p:spPr>
        <p:txBody>
          <a:bodyPr/>
          <a:lstStyle/>
          <a:p>
            <a:pPr marL="0" indent="0" algn="just"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、智端雲端應用方案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效益與驗證指標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0" algn="just">
              <a:spcBef>
                <a:spcPts val="0"/>
              </a:spcBef>
              <a:buNone/>
            </a:pPr>
            <a:r>
              <a:rPr lang="zh-TW" altLang="en-US" sz="2000" dirty="0"/>
              <a:t>請</a:t>
            </a:r>
            <a:r>
              <a:rPr lang="zh-TW" altLang="en-US" sz="2000" dirty="0" smtClean="0"/>
              <a:t>說明</a:t>
            </a:r>
            <a:r>
              <a:rPr lang="en-US" altLang="zh-TW" sz="2000" dirty="0" smtClean="0"/>
              <a:t>:(</a:t>
            </a:r>
            <a:r>
              <a:rPr lang="en-US" altLang="zh-TW" sz="2000" dirty="0"/>
              <a:t>1)</a:t>
            </a:r>
            <a:r>
              <a:rPr lang="zh-TW" altLang="en-US" sz="2000" dirty="0"/>
              <a:t>方案創新性：如何促進場域業者在商業模式、營運流程或顧客服務上的創新，並說明與傳統雲服務解決方案有何差異性。 </a:t>
            </a:r>
            <a:r>
              <a:rPr lang="en-US" altLang="zh-TW" sz="2000" dirty="0"/>
              <a:t>(</a:t>
            </a:r>
            <a:r>
              <a:rPr lang="zh-TW" altLang="en-US" sz="2000" dirty="0"/>
              <a:t>可用流程圖或利害關係人互動圖，說明新舊模式差異</a:t>
            </a:r>
            <a:r>
              <a:rPr lang="en-US" altLang="zh-TW" sz="2000" dirty="0"/>
              <a:t>)</a:t>
            </a:r>
            <a:r>
              <a:rPr lang="zh-TW" altLang="en-US" sz="2000" dirty="0"/>
              <a:t>；</a:t>
            </a:r>
            <a:r>
              <a:rPr lang="en-US" altLang="zh-TW" sz="2000" dirty="0"/>
              <a:t>(2)</a:t>
            </a:r>
            <a:r>
              <a:rPr lang="zh-TW" altLang="en-US" sz="2000" dirty="0"/>
              <a:t>預期效益：導入方案對場域業者、使用者的效益（如效率提升、使用者滿意度提升等，請設定量化與質化指標）</a:t>
            </a:r>
            <a:endParaRPr lang="en-US" altLang="zh-TW" sz="2000" dirty="0"/>
          </a:p>
          <a:p>
            <a:pPr marL="0" indent="0" algn="just"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五、後續市場拓展構想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0" algn="just">
              <a:spcBef>
                <a:spcPts val="0"/>
              </a:spcBef>
              <a:buNone/>
            </a:pPr>
            <a:r>
              <a:rPr lang="zh-TW" altLang="en-US" sz="2000" dirty="0"/>
              <a:t>請說明</a:t>
            </a:r>
            <a:r>
              <a:rPr lang="en-US" altLang="zh-TW" sz="2000" dirty="0"/>
              <a:t>(1)</a:t>
            </a:r>
            <a:r>
              <a:rPr lang="zh-TW" altLang="en-US" sz="2000" dirty="0"/>
              <a:t>商業化模式（雲服務的計價模式說明，如：計次、按月、用量等）、</a:t>
            </a:r>
            <a:r>
              <a:rPr lang="en-US" altLang="zh-TW" sz="2000" dirty="0"/>
              <a:t>(2)</a:t>
            </a:r>
            <a:r>
              <a:rPr lang="zh-TW" altLang="en-US" sz="2000" dirty="0" smtClean="0"/>
              <a:t>市場拓展規劃</a:t>
            </a:r>
            <a:r>
              <a:rPr lang="zh-TW" altLang="en-US" sz="2000" dirty="0"/>
              <a:t>（</a:t>
            </a:r>
            <a:r>
              <a:rPr lang="zh-TW" altLang="en-US" sz="2000" dirty="0" smtClean="0"/>
              <a:t>可列舉</a:t>
            </a:r>
            <a:r>
              <a:rPr lang="zh-TW" altLang="en-US" sz="2000" dirty="0"/>
              <a:t>潛在客戶</a:t>
            </a:r>
            <a:r>
              <a:rPr lang="zh-TW" altLang="en-US" sz="2000" dirty="0" smtClean="0"/>
              <a:t>名單</a:t>
            </a:r>
            <a:r>
              <a:rPr lang="zh-TW" altLang="en-US" sz="2000" dirty="0"/>
              <a:t>）</a:t>
            </a:r>
            <a:r>
              <a:rPr lang="zh-TW" altLang="en-US" sz="2000" dirty="0" smtClean="0"/>
              <a:t>、</a:t>
            </a:r>
            <a:r>
              <a:rPr lang="en-US" altLang="zh-TW" sz="2000" dirty="0"/>
              <a:t>(3)</a:t>
            </a:r>
            <a:r>
              <a:rPr lang="zh-TW" altLang="en-US" sz="2000" dirty="0" smtClean="0"/>
              <a:t>預期３年</a:t>
            </a:r>
            <a:r>
              <a:rPr lang="en-US" altLang="zh-TW" sz="2000" dirty="0" smtClean="0"/>
              <a:t>(114-116</a:t>
            </a:r>
            <a:r>
              <a:rPr lang="zh-TW" altLang="en-US" sz="2000" dirty="0" smtClean="0"/>
              <a:t>年</a:t>
            </a:r>
            <a:r>
              <a:rPr lang="en-US" altLang="zh-TW" sz="2000" dirty="0" smtClean="0"/>
              <a:t>)</a:t>
            </a:r>
            <a:r>
              <a:rPr lang="zh-TW" altLang="en-US" sz="2000" dirty="0" smtClean="0"/>
              <a:t>的市場效益</a:t>
            </a:r>
            <a:r>
              <a:rPr lang="en-US" altLang="zh-TW" sz="2000" dirty="0" smtClean="0"/>
              <a:t> </a:t>
            </a:r>
            <a:r>
              <a:rPr lang="zh-TW" altLang="en-US" sz="2000" dirty="0" smtClean="0"/>
              <a:t>（請設定量化指標）</a:t>
            </a:r>
            <a:endParaRPr lang="zh-TW" altLang="en-US" sz="2000" dirty="0"/>
          </a:p>
          <a:p>
            <a:pPr marL="0" indent="0">
              <a:buNone/>
            </a:pPr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8</a:t>
            </a:fld>
            <a:endParaRPr lang="en-US" altLang="zh-TW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361105" y="225116"/>
            <a:ext cx="10485883" cy="720000"/>
          </a:xfrm>
        </p:spPr>
        <p:txBody>
          <a:bodyPr/>
          <a:lstStyle/>
          <a:p>
            <a:pPr algn="ctr"/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參、計畫內容說明</a:t>
            </a:r>
            <a:r>
              <a:rPr kumimoji="1" lang="en-US" altLang="zh-TW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(2/2)</a:t>
            </a:r>
            <a:endParaRPr kumimoji="1" lang="zh-TW" alt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6482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zh-TW" smtClean="0"/>
              <a:pPr/>
              <a:t>9</a:t>
            </a:fld>
            <a:endParaRPr lang="en-US" altLang="zh-TW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C468F8C-49A1-F1DE-38BE-29984BB2068B}"/>
              </a:ext>
            </a:extLst>
          </p:cNvPr>
          <p:cNvSpPr/>
          <p:nvPr/>
        </p:nvSpPr>
        <p:spPr>
          <a:xfrm>
            <a:off x="508104" y="1071003"/>
            <a:ext cx="3211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200"/>
              </a:spcBef>
            </a:pPr>
            <a:r>
              <a:rPr lang="zh-TW" altLang="en-US" sz="2400" b="1" spc="-4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一、計畫架構及甘</a:t>
            </a:r>
            <a:r>
              <a:rPr lang="zh-TW" altLang="en-US" sz="2400" b="1" spc="-4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特</a:t>
            </a:r>
            <a:r>
              <a:rPr lang="zh-TW" altLang="en-US" sz="2400" b="1" spc="-4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</a:t>
            </a:r>
            <a:endParaRPr lang="zh-TW" altLang="en-US" sz="2400" b="1" spc="-4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1361105" y="225116"/>
            <a:ext cx="10485883" cy="720000"/>
          </a:xfrm>
        </p:spPr>
        <p:txBody>
          <a:bodyPr/>
          <a:lstStyle/>
          <a:p>
            <a:pPr algn="ctr"/>
            <a:r>
              <a:rPr kumimoji="1" lang="zh-TW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肆、計畫架構</a:t>
            </a:r>
            <a:r>
              <a:rPr kumimoji="1" lang="en-US" altLang="zh-TW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j-cs"/>
              </a:rPr>
              <a:t>(1/2)</a:t>
            </a:r>
            <a:endParaRPr kumimoji="1" lang="zh-TW" alt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j-cs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106005"/>
              </p:ext>
            </p:extLst>
          </p:nvPr>
        </p:nvGraphicFramePr>
        <p:xfrm>
          <a:off x="530743" y="1419923"/>
          <a:ext cx="10549365" cy="534796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47033">
                  <a:extLst>
                    <a:ext uri="{9D8B030D-6E8A-4147-A177-3AD203B41FA5}">
                      <a16:colId xmlns:a16="http://schemas.microsoft.com/office/drawing/2014/main" val="4090389073"/>
                    </a:ext>
                  </a:extLst>
                </a:gridCol>
                <a:gridCol w="1233722">
                  <a:extLst>
                    <a:ext uri="{9D8B030D-6E8A-4147-A177-3AD203B41FA5}">
                      <a16:colId xmlns:a16="http://schemas.microsoft.com/office/drawing/2014/main" val="886372259"/>
                    </a:ext>
                  </a:extLst>
                </a:gridCol>
                <a:gridCol w="1233722">
                  <a:extLst>
                    <a:ext uri="{9D8B030D-6E8A-4147-A177-3AD203B41FA5}">
                      <a16:colId xmlns:a16="http://schemas.microsoft.com/office/drawing/2014/main" val="990519360"/>
                    </a:ext>
                  </a:extLst>
                </a:gridCol>
                <a:gridCol w="1233722">
                  <a:extLst>
                    <a:ext uri="{9D8B030D-6E8A-4147-A177-3AD203B41FA5}">
                      <a16:colId xmlns:a16="http://schemas.microsoft.com/office/drawing/2014/main" val="2619101088"/>
                    </a:ext>
                  </a:extLst>
                </a:gridCol>
                <a:gridCol w="1233722">
                  <a:extLst>
                    <a:ext uri="{9D8B030D-6E8A-4147-A177-3AD203B41FA5}">
                      <a16:colId xmlns:a16="http://schemas.microsoft.com/office/drawing/2014/main" val="2199262259"/>
                    </a:ext>
                  </a:extLst>
                </a:gridCol>
                <a:gridCol w="1233722">
                  <a:extLst>
                    <a:ext uri="{9D8B030D-6E8A-4147-A177-3AD203B41FA5}">
                      <a16:colId xmlns:a16="http://schemas.microsoft.com/office/drawing/2014/main" val="2414666400"/>
                    </a:ext>
                  </a:extLst>
                </a:gridCol>
                <a:gridCol w="1233722">
                  <a:extLst>
                    <a:ext uri="{9D8B030D-6E8A-4147-A177-3AD203B41FA5}">
                      <a16:colId xmlns:a16="http://schemas.microsoft.com/office/drawing/2014/main" val="388041620"/>
                    </a:ext>
                  </a:extLst>
                </a:gridCol>
              </a:tblGrid>
              <a:tr h="561623"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en-US" altLang="zh-TW" sz="1400" b="1" kern="1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分項</a:t>
                      </a:r>
                      <a:r>
                        <a:rPr lang="zh-TW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計畫與</a:t>
                      </a:r>
                      <a:r>
                        <a:rPr lang="zh-TW" sz="1400" b="1" kern="1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工作項目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Latha"/>
                      </a:endParaRPr>
                    </a:p>
                  </a:txBody>
                  <a:tcPr marL="17780" marR="17780" marT="0" marB="0" anchor="ctr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alt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alt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1400" b="1" kern="1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1F33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zh-TW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</a:t>
                      </a:r>
                    </a:p>
                    <a:p>
                      <a:pPr algn="ctr">
                        <a:lnSpc>
                          <a:spcPts val="14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zh-TW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權重</a:t>
                      </a:r>
                      <a:endParaRPr lang="zh-TW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solidFill>
                      <a:srgbClr val="1F3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711904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A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分項計畫名稱</a:t>
                      </a: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20</a:t>
                      </a:r>
                      <a:r>
                        <a:rPr lang="en-US" sz="1400" b="1" i="0" u="none" strike="noStrike" kern="100" cap="none" spc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889790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A1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 marL="0" marR="0" lvl="0" indent="0" algn="ctr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▲</a:t>
                      </a:r>
                      <a:r>
                        <a:rPr lang="en-US" altLang="zh-TW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1756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A2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▲</a:t>
                      </a:r>
                      <a:r>
                        <a:rPr lang="en-US" altLang="zh-TW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653292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B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分項計畫名稱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30%</a:t>
                      </a: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020348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B1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2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華康中楷體"/>
                        <a:ea typeface="華康中楷體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819973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B2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2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華康中楷體"/>
                        <a:ea typeface="華康中楷體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256422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B3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2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endParaRPr lang="zh-TW" sz="14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華康中楷體"/>
                        <a:ea typeface="華康中楷體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030777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-15240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C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分項計畫名稱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20</a:t>
                      </a:r>
                      <a:r>
                        <a:rPr lang="en-US" sz="1400" b="1" i="0" u="none" strike="noStrike" kern="100" cap="none" spc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43517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C1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427143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C2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19909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indent="-152400" algn="just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分項計畫名稱</a:t>
                      </a:r>
                      <a:endParaRPr lang="zh-TW" altLang="en-US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30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417022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D1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2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華康中楷體"/>
                        <a:ea typeface="華康中楷體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494440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D2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2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華康中楷體"/>
                        <a:ea typeface="華康中楷體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940652"/>
                  </a:ext>
                </a:extLst>
              </a:tr>
              <a:tr h="268039">
                <a:tc>
                  <a:txBody>
                    <a:bodyPr/>
                    <a:lstStyle/>
                    <a:p>
                      <a:pPr marL="152400" marR="0" lvl="0" indent="0" algn="just" defTabSz="292079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D3</a:t>
                      </a:r>
                      <a:r>
                        <a:rPr lang="zh-TW" altLang="en-US" sz="1400" b="1" kern="1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工作項目</a:t>
                      </a:r>
                      <a:endParaRPr lang="zh-TW" altLang="zh-TW" sz="14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ea typeface="微軟正黑體" panose="020B0604030504040204" pitchFamily="34" charset="-120"/>
                        <a:sym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2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endParaRPr lang="zh-TW" sz="14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華康中楷體"/>
                        <a:ea typeface="華康中楷體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1400" b="1" i="0" u="none" strike="noStrike" kern="100" cap="none" spc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469337"/>
                  </a:ext>
                </a:extLst>
              </a:tr>
              <a:tr h="243288">
                <a:tc>
                  <a:txBody>
                    <a:bodyPr/>
                    <a:lstStyle/>
                    <a:p>
                      <a:pPr marL="17780" marR="36195" indent="635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每月工作進度</a:t>
                      </a: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%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92079" rtl="0" latinLnBrk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i="0" u="none" strike="noStrike" kern="100" cap="none" spc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100%</a:t>
                      </a:r>
                      <a:endParaRPr lang="zh-TW" sz="1400" b="1" i="0" u="none" strike="noStrike" kern="100" cap="none" spc="0" baseline="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624517"/>
                  </a:ext>
                </a:extLst>
              </a:tr>
              <a:tr h="243288">
                <a:tc>
                  <a:txBody>
                    <a:bodyPr/>
                    <a:lstStyle/>
                    <a:p>
                      <a:pPr marL="17780" marR="36195" indent="635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累計工作進度</a:t>
                      </a: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%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100%</a:t>
                      </a:r>
                      <a:endParaRPr lang="zh-TW" sz="1400" b="1" kern="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Latha"/>
                      </a:endParaRPr>
                    </a:p>
                  </a:txBody>
                  <a:tcPr marL="17780" marR="17780" marT="0" marB="0" anchor="ctr"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116765"/>
                  </a:ext>
                </a:extLst>
              </a:tr>
            </a:tbl>
          </a:graphicData>
        </a:graphic>
      </p:graphicFrame>
      <p:sp>
        <p:nvSpPr>
          <p:cNvPr id="10" name="矩形 9">
            <a:extLst>
              <a:ext uri="{FF2B5EF4-FFF2-40B4-BE49-F238E27FC236}">
                <a16:creationId xmlns:a16="http://schemas.microsoft.com/office/drawing/2014/main" id="{89660290-23A7-E78B-6DCA-4180CB5C06C0}"/>
              </a:ext>
            </a:extLst>
          </p:cNvPr>
          <p:cNvSpPr/>
          <p:nvPr/>
        </p:nvSpPr>
        <p:spPr>
          <a:xfrm>
            <a:off x="4183758" y="945116"/>
            <a:ext cx="783642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altLang="zh-TW" sz="1800" dirty="0" smtClean="0"/>
              <a:t>(</a:t>
            </a:r>
            <a:r>
              <a:rPr lang="zh-TW" altLang="en-US" sz="1800" dirty="0" smtClean="0"/>
              <a:t>請說明計畫架構，包含工作</a:t>
            </a:r>
            <a:r>
              <a:rPr lang="zh-TW" altLang="en-US" sz="1800" dirty="0"/>
              <a:t>項目</a:t>
            </a:r>
            <a:r>
              <a:rPr lang="zh-TW" altLang="en-US" sz="1800" dirty="0" smtClean="0"/>
              <a:t>、權重、委</a:t>
            </a:r>
            <a:r>
              <a:rPr lang="zh-TW" altLang="en-US" sz="1800" dirty="0"/>
              <a:t>外</a:t>
            </a:r>
            <a:r>
              <a:rPr lang="zh-TW" altLang="en-US" sz="1800" dirty="0" smtClean="0"/>
              <a:t>項目</a:t>
            </a:r>
            <a:r>
              <a:rPr lang="en-US" altLang="zh-TW" sz="1800" dirty="0" smtClean="0"/>
              <a:t>(</a:t>
            </a:r>
            <a:r>
              <a:rPr lang="zh-TW" altLang="en-US" sz="1800" dirty="0" smtClean="0"/>
              <a:t>若有</a:t>
            </a:r>
            <a:r>
              <a:rPr lang="en-US" altLang="zh-TW" sz="1800" dirty="0" smtClean="0"/>
              <a:t>)</a:t>
            </a:r>
            <a:r>
              <a:rPr lang="zh-TW" altLang="en-US" sz="1800" dirty="0" smtClean="0"/>
              <a:t>等</a:t>
            </a:r>
            <a:r>
              <a:rPr lang="zh-TW" altLang="en-US" sz="1800" dirty="0"/>
              <a:t>。依據開發的模組或功能，列出對應的工作</a:t>
            </a:r>
            <a:r>
              <a:rPr lang="zh-TW" altLang="en-US" sz="1800" dirty="0" smtClean="0"/>
              <a:t>項目；計畫須有</a:t>
            </a:r>
            <a:r>
              <a:rPr lang="zh-TW" altLang="en-US" sz="1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資安防護工作並列入</a:t>
            </a:r>
            <a:r>
              <a:rPr lang="zh-TW" altLang="en-US" sz="1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查核</a:t>
            </a:r>
            <a:r>
              <a:rPr lang="zh-TW" altLang="en-US" sz="1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zh-TW" altLang="en-US" sz="1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endParaRPr lang="en-US" altLang="zh-TW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接點 12"/>
          <p:cNvCxnSpPr/>
          <p:nvPr/>
        </p:nvCxnSpPr>
        <p:spPr>
          <a:xfrm>
            <a:off x="3657600" y="2861733"/>
            <a:ext cx="2006600" cy="1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 flipV="1">
            <a:off x="3657600" y="3132668"/>
            <a:ext cx="2988733" cy="16932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03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_BasicWhite">
  <a:themeElements>
    <a:clrScheme name="自訂 54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284356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自訂 2">
      <a:majorFont>
        <a:latin typeface="微軟正黑體"/>
        <a:ea typeface="微軟正黑體"/>
        <a:cs typeface="Helvetica Neue"/>
      </a:majorFont>
      <a:minorFont>
        <a:latin typeface="微軟正黑體 Light"/>
        <a:ea typeface="微軟正黑體 Light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7C6EA">
            <a:lumMod val="75000"/>
          </a:srgbClr>
        </a:solidFill>
        <a:ln>
          <a:noFill/>
        </a:ln>
      </a:spPr>
      <a:bodyPr spcFirstLastPara="1" wrap="square" lIns="99044" tIns="99044" rIns="99044" bIns="99044" anchor="ctr" anchorCtr="0">
        <a:noAutofit/>
      </a:bodyPr>
      <a:lstStyle>
        <a:defPPr marL="0" marR="0" indent="0" defTabSz="99057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1517" b="0" i="0" u="none" strike="noStrike" kern="0" cap="none" spc="0" normalizeH="0" baseline="0" noProof="0">
            <a:ln>
              <a:noFill/>
            </a:ln>
            <a:solidFill>
              <a:srgbClr val="A8E7FF">
                <a:lumMod val="25000"/>
              </a:srgbClr>
            </a:solidFill>
            <a:effectLst/>
            <a:uLnTx/>
            <a:uFillTx/>
            <a:latin typeface="Arial"/>
            <a:cs typeface="Arial"/>
            <a:sym typeface="Arial"/>
          </a:defRPr>
        </a:defPPr>
      </a:lstStyle>
    </a:sp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10120專案進度管理規劃_彙整版_1" id="{A58E553C-F2C0-4BCB-B39E-81F910E3B8F6}" vid="{7598AE08-5954-45E1-AF9C-A9C7CABB29C5}"/>
    </a:ext>
  </a:extLst>
</a:theme>
</file>

<file path=ppt/theme/theme3.xml><?xml version="1.0" encoding="utf-8"?>
<a:theme xmlns:a="http://schemas.openxmlformats.org/drawingml/2006/main" name="1_Office 佈景主題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67B9"/>
      </a:accent1>
      <a:accent2>
        <a:srgbClr val="01416D"/>
      </a:accent2>
      <a:accent3>
        <a:srgbClr val="86C996"/>
      </a:accent3>
      <a:accent4>
        <a:srgbClr val="7DC14A"/>
      </a:accent4>
      <a:accent5>
        <a:srgbClr val="DB9E44"/>
      </a:accent5>
      <a:accent6>
        <a:srgbClr val="FBAB11"/>
      </a:accent6>
      <a:hlink>
        <a:srgbClr val="4472C4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9ef1456-91fd-4ab5-8560-68645313820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BEE1BF922ECA458A2D22D02CD6E125" ma:contentTypeVersion="14" ma:contentTypeDescription="Create a new document." ma:contentTypeScope="" ma:versionID="818ae3d7fb97e2eed3c77bfd897c50fc">
  <xsd:schema xmlns:xsd="http://www.w3.org/2001/XMLSchema" xmlns:xs="http://www.w3.org/2001/XMLSchema" xmlns:p="http://schemas.microsoft.com/office/2006/metadata/properties" xmlns:ns3="19ef1456-91fd-4ab5-8560-686453138204" xmlns:ns4="cefc4398-dd61-4640-ada3-24f68955a541" targetNamespace="http://schemas.microsoft.com/office/2006/metadata/properties" ma:root="true" ma:fieldsID="971a1c4088094b62a10b3e845e64c469" ns3:_="" ns4:_="">
    <xsd:import namespace="19ef1456-91fd-4ab5-8560-686453138204"/>
    <xsd:import namespace="cefc4398-dd61-4640-ada3-24f68955a54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1456-91fd-4ab5-8560-6864531382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c4398-dd61-4640-ada3-24f68955a54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EE9508-1442-4516-956B-54EC6FE84A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4FCD44-2646-411C-AB99-9292D6932EAF}">
  <ds:schemaRefs>
    <ds:schemaRef ds:uri="http://purl.org/dc/terms/"/>
    <ds:schemaRef ds:uri="cefc4398-dd61-4640-ada3-24f68955a541"/>
    <ds:schemaRef ds:uri="19ef1456-91fd-4ab5-8560-686453138204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3683124-8358-4FA2-9CB1-D84B483813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ef1456-91fd-4ab5-8560-686453138204"/>
    <ds:schemaRef ds:uri="cefc4398-dd61-4640-ada3-24f68955a5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32070</TotalTime>
  <Words>1796</Words>
  <Application>Microsoft Office PowerPoint</Application>
  <PresentationFormat>寬螢幕</PresentationFormat>
  <Paragraphs>292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17</vt:i4>
      </vt:variant>
    </vt:vector>
  </HeadingPairs>
  <TitlesOfParts>
    <vt:vector size="37" baseType="lpstr">
      <vt:lpstr>Helvetica Neue</vt:lpstr>
      <vt:lpstr>Helvetica Neue Medium</vt:lpstr>
      <vt:lpstr>Latha</vt:lpstr>
      <vt:lpstr>Microsoft YaHei</vt:lpstr>
      <vt:lpstr>Microsoft YaHei UI</vt:lpstr>
      <vt:lpstr>PingFang TC Regular</vt:lpstr>
      <vt:lpstr>Poppins Regular</vt:lpstr>
      <vt:lpstr>思源黑体 CN Medium</vt:lpstr>
      <vt:lpstr>華康中楷體</vt:lpstr>
      <vt:lpstr>微軟正黑體</vt:lpstr>
      <vt:lpstr>微軟正黑體 Light</vt:lpstr>
      <vt:lpstr>新細明體</vt:lpstr>
      <vt:lpstr>標楷體</vt:lpstr>
      <vt:lpstr>Arial</vt:lpstr>
      <vt:lpstr>Calibri</vt:lpstr>
      <vt:lpstr>Times New Roman</vt:lpstr>
      <vt:lpstr>Wingdings</vt:lpstr>
      <vt:lpstr>21_BasicWhite</vt:lpstr>
      <vt:lpstr>DT</vt:lpstr>
      <vt:lpstr>1_Office 佈景主題</vt:lpstr>
      <vt:lpstr>PowerPoint 簡報</vt:lpstr>
      <vt:lpstr>提案簡報注意事項</vt:lpstr>
      <vt:lpstr>數位發展部數位產業署  數位雲服務推動計畫 (AI雲服務實證案)</vt:lpstr>
      <vt:lpstr>PowerPoint 簡報</vt:lpstr>
      <vt:lpstr>壹、公司簡介</vt:lpstr>
      <vt:lpstr>貳、產業需求與市場展望</vt:lpstr>
      <vt:lpstr>參、計畫內容說明(1/2)</vt:lpstr>
      <vt:lpstr>參、計畫內容說明(2/2)</vt:lpstr>
      <vt:lpstr>肆、計畫架構(1/2)</vt:lpstr>
      <vt:lpstr>肆、計畫架構(2/2)</vt:lpstr>
      <vt:lpstr>伍、績效指標</vt:lpstr>
      <vt:lpstr>PowerPoint 簡報</vt:lpstr>
      <vt:lpstr>PowerPoint 簡報</vt:lpstr>
      <vt:lpstr>PowerPoint 簡報</vt:lpstr>
      <vt:lpstr>附件1：公司基本資料</vt:lpstr>
      <vt:lpstr>附件2、計畫重點摘要</vt:lpstr>
      <vt:lpstr>報告完畢 敬請指教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113年數位雲服務研發補助計畫簡報格式</dc:title>
  <dc:creator>劉景育</dc:creator>
  <cp:keywords>提案簡報;數位雲</cp:keywords>
  <cp:lastModifiedBy>吳佳玫 Jiamay Wu</cp:lastModifiedBy>
  <cp:revision>910</cp:revision>
  <cp:lastPrinted>2022-12-16T08:48:45Z</cp:lastPrinted>
  <dcterms:modified xsi:type="dcterms:W3CDTF">2025-06-09T09:11:07Z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0x010100C6BEE1BF922ECA458A2D22D02CD6E125</vt:lpwstr>
  </property>
</Properties>
</file>